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628" r:id="rId2"/>
    <p:sldId id="362" r:id="rId3"/>
    <p:sldId id="560" r:id="rId4"/>
    <p:sldId id="650" r:id="rId5"/>
    <p:sldId id="660" r:id="rId6"/>
    <p:sldId id="261" r:id="rId7"/>
    <p:sldId id="302" r:id="rId8"/>
    <p:sldId id="361" r:id="rId9"/>
    <p:sldId id="271" r:id="rId10"/>
    <p:sldId id="684" r:id="rId11"/>
    <p:sldId id="673" r:id="rId12"/>
    <p:sldId id="315" r:id="rId13"/>
    <p:sldId id="674" r:id="rId14"/>
    <p:sldId id="675" r:id="rId15"/>
    <p:sldId id="676" r:id="rId16"/>
    <p:sldId id="677" r:id="rId17"/>
    <p:sldId id="680" r:id="rId18"/>
    <p:sldId id="681" r:id="rId19"/>
    <p:sldId id="682" r:id="rId20"/>
    <p:sldId id="685"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37B29-E393-4A1E-BE16-64BABB7DAB77}" type="datetimeFigureOut">
              <a:rPr lang="nl-NL" smtClean="0"/>
              <a:t>13-9-2025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F865E-842E-40E6-9100-B457F1845F6D}" type="slidenum">
              <a:rPr lang="nl-NL" smtClean="0"/>
              <a:t>‹nr.›</a:t>
            </a:fld>
            <a:endParaRPr lang="nl-NL"/>
          </a:p>
        </p:txBody>
      </p:sp>
    </p:spTree>
    <p:extLst>
      <p:ext uri="{BB962C8B-B14F-4D97-AF65-F5344CB8AC3E}">
        <p14:creationId xmlns:p14="http://schemas.microsoft.com/office/powerpoint/2010/main" val="206062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86E8A0-BDBA-4ED5-A5E0-2BB851438E89}" type="slidenum">
              <a:rPr lang="nl-NL" smtClean="0"/>
              <a:t>6</a:t>
            </a:fld>
            <a:endParaRPr lang="nl-NL"/>
          </a:p>
        </p:txBody>
      </p:sp>
    </p:spTree>
    <p:extLst>
      <p:ext uri="{BB962C8B-B14F-4D97-AF65-F5344CB8AC3E}">
        <p14:creationId xmlns:p14="http://schemas.microsoft.com/office/powerpoint/2010/main" val="186995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FB283-09B8-5721-6B21-56E47201DEF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7E8875-93E5-6190-E0CE-FC3F881FB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A425BB-C73D-98C6-C761-2A75B924A857}"/>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5A3059CC-A66A-D3B8-6553-23AFA36B42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622328-0B32-95D5-A0B5-611BA71F74F5}"/>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263165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9E2D6-FD04-B420-9F95-429F0DCE67F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8708B1D-24CE-CEF5-1F80-60725B3CEB5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AB1EA6-84DB-9BBC-A31F-E8DFE31DFABD}"/>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92A221F9-559F-7BFB-C096-7C3759AC17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7F95F6-0CF5-F237-4825-A56234563099}"/>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40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3E59E4-292F-943F-E585-A180BA5EB8B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C8D6215-581C-B8AD-F385-B45CCC427F7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852078-41EB-C67C-9CB2-A15514385E30}"/>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2ECD83B9-49BD-74E2-4170-347F6F6BA0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71967C-CC76-0A7B-694D-7BAEED874CF7}"/>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134103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BA47D-86CC-29C0-053A-4D24E0300E4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D149DA-553F-325C-F1A6-B16ABB5BA54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7C8078-8B10-4ABB-F714-6D1F53EE9AD4}"/>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E6A7A138-22D4-C3A2-41C4-A9AC7103E1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403C2D-2203-4565-54EA-82038AE2DFFA}"/>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78737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3D9CA-9F09-13D4-6838-21E567304CB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C3E19D-DB32-5D1E-6C82-7BD0FBDA9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42A5E8-CA4F-4F33-6F34-68353CA6EB4E}"/>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90475BA8-AA59-4F1D-D716-537DA50B82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1FD044-2FA9-E00B-8E35-1C645E230D22}"/>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108330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7D970-B9C4-C574-AB89-29938581EB3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5C5A7B-A07C-EAAF-C94D-5635ECC55C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BA4BF31-55F6-B54B-114F-ED3F40A583C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33A5CA0-C769-E52C-489F-D63251A0AF5C}"/>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6" name="Tijdelijke aanduiding voor voettekst 5">
            <a:extLst>
              <a:ext uri="{FF2B5EF4-FFF2-40B4-BE49-F238E27FC236}">
                <a16:creationId xmlns:a16="http://schemas.microsoft.com/office/drawing/2014/main" id="{D37FC9BB-CF9D-DB02-E33B-593B37AA2F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30F1AD-E329-032B-552A-737D9C1836BE}"/>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274704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4B00C-5718-DDA2-C1C8-EECBF758217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B7C9710-F565-4DE3-F4E1-BEB9FDE332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70FA70B-E723-D4B7-5203-43674D7DA33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8C0FD0B-9431-6F63-0269-0D9193032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82A311-399E-2F2F-8CC0-3FF6020D8A6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88A1C98-011B-CF0A-AE9A-99361A88C643}"/>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8" name="Tijdelijke aanduiding voor voettekst 7">
            <a:extLst>
              <a:ext uri="{FF2B5EF4-FFF2-40B4-BE49-F238E27FC236}">
                <a16:creationId xmlns:a16="http://schemas.microsoft.com/office/drawing/2014/main" id="{D9BFFEC9-47C0-9698-2F17-064AB7934A1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7FFD080-8CB4-D3D5-4C82-D2066679BB67}"/>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125231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E4FF5-1703-4777-7ADB-67C660A8E5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4FEFE96-AA51-2C21-9F98-BA99A932C091}"/>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4" name="Tijdelijke aanduiding voor voettekst 3">
            <a:extLst>
              <a:ext uri="{FF2B5EF4-FFF2-40B4-BE49-F238E27FC236}">
                <a16:creationId xmlns:a16="http://schemas.microsoft.com/office/drawing/2014/main" id="{AB27CE0A-7E93-2AE7-F358-C1B4B5582F5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74C1190-255D-E6A6-AB3B-CE2FCDCFF510}"/>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399224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E6F4371-EF92-036F-CE89-3DE98CE0EC29}"/>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3" name="Tijdelijke aanduiding voor voettekst 2">
            <a:extLst>
              <a:ext uri="{FF2B5EF4-FFF2-40B4-BE49-F238E27FC236}">
                <a16:creationId xmlns:a16="http://schemas.microsoft.com/office/drawing/2014/main" id="{608DB8CE-969C-E195-E4F0-2B83C8670D7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B6F9B7D-865D-738E-CBB9-49E1671D715A}"/>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347005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8D2CD-73BE-1A2D-6505-FA98BC70A6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561CAC-B192-BAC1-B4C9-0D92BEB9C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1C3EC1F-DF3E-14A3-4A6B-304557747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61B526E-ACF4-A0E8-FFA9-04D9472B7F02}"/>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6" name="Tijdelijke aanduiding voor voettekst 5">
            <a:extLst>
              <a:ext uri="{FF2B5EF4-FFF2-40B4-BE49-F238E27FC236}">
                <a16:creationId xmlns:a16="http://schemas.microsoft.com/office/drawing/2014/main" id="{C017DCD1-4CEB-25B9-418F-68916D4B709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68FDB7-A69F-74DA-BA48-ED37BA80F2CC}"/>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250911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426783-21E2-B7D8-39BF-2593991EA5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14F4F48-949B-01A3-31F7-CADB2DE3A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C078792-AE1D-3650-F9F7-5FFD159FB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54E0BA-67D2-9382-694E-9F35FDF1A7B2}"/>
              </a:ext>
            </a:extLst>
          </p:cNvPr>
          <p:cNvSpPr>
            <a:spLocks noGrp="1"/>
          </p:cNvSpPr>
          <p:nvPr>
            <p:ph type="dt" sz="half" idx="10"/>
          </p:nvPr>
        </p:nvSpPr>
        <p:spPr/>
        <p:txBody>
          <a:bodyPr/>
          <a:lstStyle/>
          <a:p>
            <a:fld id="{B5DD259B-3D62-41B4-87A6-48FB4C0CDA6E}" type="datetimeFigureOut">
              <a:rPr lang="nl-NL" smtClean="0"/>
              <a:t>13-9-2025</a:t>
            </a:fld>
            <a:endParaRPr lang="nl-NL"/>
          </a:p>
        </p:txBody>
      </p:sp>
      <p:sp>
        <p:nvSpPr>
          <p:cNvPr id="6" name="Tijdelijke aanduiding voor voettekst 5">
            <a:extLst>
              <a:ext uri="{FF2B5EF4-FFF2-40B4-BE49-F238E27FC236}">
                <a16:creationId xmlns:a16="http://schemas.microsoft.com/office/drawing/2014/main" id="{FF842766-0236-996C-D6E8-F7EB68210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5BC027D-E17A-3850-904A-5F415ED47C98}"/>
              </a:ext>
            </a:extLst>
          </p:cNvPr>
          <p:cNvSpPr>
            <a:spLocks noGrp="1"/>
          </p:cNvSpPr>
          <p:nvPr>
            <p:ph type="sldNum" sz="quarter" idx="12"/>
          </p:nvPr>
        </p:nvSpPr>
        <p:spPr/>
        <p:txBody>
          <a:bodyPr/>
          <a:lstStyle/>
          <a:p>
            <a:fld id="{656B5E36-3D1C-4820-9CF2-ABAC527CCDC4}" type="slidenum">
              <a:rPr lang="nl-NL" smtClean="0"/>
              <a:t>‹nr.›</a:t>
            </a:fld>
            <a:endParaRPr lang="nl-NL"/>
          </a:p>
        </p:txBody>
      </p:sp>
    </p:spTree>
    <p:extLst>
      <p:ext uri="{BB962C8B-B14F-4D97-AF65-F5344CB8AC3E}">
        <p14:creationId xmlns:p14="http://schemas.microsoft.com/office/powerpoint/2010/main" val="192405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99255BE-7FD0-4D54-74CC-61E80912F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D8459E4-A677-488D-7D47-6B3344F53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0E9FC9-D41C-5E30-C19F-D57AF5BB4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D259B-3D62-41B4-87A6-48FB4C0CDA6E}" type="datetimeFigureOut">
              <a:rPr lang="nl-NL" smtClean="0"/>
              <a:t>13-9-2025</a:t>
            </a:fld>
            <a:endParaRPr lang="nl-NL"/>
          </a:p>
        </p:txBody>
      </p:sp>
      <p:sp>
        <p:nvSpPr>
          <p:cNvPr id="5" name="Tijdelijke aanduiding voor voettekst 4">
            <a:extLst>
              <a:ext uri="{FF2B5EF4-FFF2-40B4-BE49-F238E27FC236}">
                <a16:creationId xmlns:a16="http://schemas.microsoft.com/office/drawing/2014/main" id="{0ED1A98D-3AA2-5310-EB38-E16ABCC2EC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3AEF61A-C003-41A6-AC7E-21322D06A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B5E36-3D1C-4820-9CF2-ABAC527CCDC4}" type="slidenum">
              <a:rPr lang="nl-NL" smtClean="0"/>
              <a:t>‹nr.›</a:t>
            </a:fld>
            <a:endParaRPr lang="nl-NL"/>
          </a:p>
        </p:txBody>
      </p:sp>
    </p:spTree>
    <p:extLst>
      <p:ext uri="{BB962C8B-B14F-4D97-AF65-F5344CB8AC3E}">
        <p14:creationId xmlns:p14="http://schemas.microsoft.com/office/powerpoint/2010/main" val="4151424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EF946-870D-B9C2-D578-428A0C6078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B8F2CC0-F799-B66B-B645-9A09705C7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51C58D47-DF2E-8CB3-C45E-6928AEEFA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useBgFill="1">
        <p:nvSpPr>
          <p:cNvPr id="12" name="Freeform: Shape 11">
            <a:extLst>
              <a:ext uri="{FF2B5EF4-FFF2-40B4-BE49-F238E27FC236}">
                <a16:creationId xmlns:a16="http://schemas.microsoft.com/office/drawing/2014/main" id="{6B51E6F1-0FF1-9EFE-1D9F-431D013F8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5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80BCA5F4-A32A-8B43-11FA-E059BC536530}"/>
              </a:ext>
            </a:extLst>
          </p:cNvPr>
          <p:cNvSpPr>
            <a:spLocks noGrp="1"/>
          </p:cNvSpPr>
          <p:nvPr>
            <p:ph type="ctrTitle"/>
          </p:nvPr>
        </p:nvSpPr>
        <p:spPr>
          <a:xfrm>
            <a:off x="2667000" y="845430"/>
            <a:ext cx="6858000" cy="4429180"/>
          </a:xfrm>
        </p:spPr>
        <p:txBody>
          <a:bodyPr anchor="ctr">
            <a:normAutofit/>
          </a:bodyPr>
          <a:lstStyle/>
          <a:p>
            <a:r>
              <a:rPr lang="nl-NL" sz="4900" i="1" dirty="0"/>
              <a:t>Het </a:t>
            </a:r>
            <a:r>
              <a:rPr lang="nl-NL" sz="4900" i="1" u="sng" dirty="0"/>
              <a:t>Koninkrijk</a:t>
            </a:r>
            <a:r>
              <a:rPr lang="nl-NL" sz="4900" i="1" dirty="0"/>
              <a:t> in het</a:t>
            </a:r>
            <a:br>
              <a:rPr lang="nl-NL" sz="4900" i="1" dirty="0"/>
            </a:br>
            <a:r>
              <a:rPr lang="nl-NL" sz="4900" b="1" i="1" dirty="0"/>
              <a:t>Oude Testament</a:t>
            </a:r>
            <a:br>
              <a:rPr lang="nl-NL" sz="5300" i="1" dirty="0"/>
            </a:br>
            <a:br>
              <a:rPr lang="nl-NL" sz="5300" dirty="0"/>
            </a:br>
            <a:r>
              <a:rPr lang="nl-NL" sz="7200" dirty="0"/>
              <a:t>Het Koninkrijk </a:t>
            </a:r>
            <a:br>
              <a:rPr lang="nl-NL" sz="7200" dirty="0"/>
            </a:br>
            <a:r>
              <a:rPr lang="nl-NL" sz="7200" dirty="0"/>
              <a:t>van God</a:t>
            </a:r>
            <a:endParaRPr lang="nl-NL" sz="6300" dirty="0">
              <a:solidFill>
                <a:srgbClr val="FF0000"/>
              </a:solidFill>
            </a:endParaRPr>
          </a:p>
        </p:txBody>
      </p:sp>
      <p:sp>
        <p:nvSpPr>
          <p:cNvPr id="3" name="Ondertitel 2">
            <a:extLst>
              <a:ext uri="{FF2B5EF4-FFF2-40B4-BE49-F238E27FC236}">
                <a16:creationId xmlns:a16="http://schemas.microsoft.com/office/drawing/2014/main" id="{6967A1D9-CDAD-B856-48F5-6AEB11BD4AED}"/>
              </a:ext>
            </a:extLst>
          </p:cNvPr>
          <p:cNvSpPr>
            <a:spLocks noGrp="1"/>
          </p:cNvSpPr>
          <p:nvPr>
            <p:ph type="subTitle" idx="1"/>
          </p:nvPr>
        </p:nvSpPr>
        <p:spPr>
          <a:xfrm>
            <a:off x="4312920" y="5685868"/>
            <a:ext cx="3566160" cy="760874"/>
          </a:xfrm>
        </p:spPr>
        <p:txBody>
          <a:bodyPr anchor="ctr">
            <a:normAutofit/>
          </a:bodyPr>
          <a:lstStyle/>
          <a:p>
            <a:r>
              <a:rPr lang="nl-NL" sz="3600" dirty="0"/>
              <a:t>Levi Shane Sminia</a:t>
            </a:r>
          </a:p>
        </p:txBody>
      </p:sp>
      <p:sp>
        <p:nvSpPr>
          <p:cNvPr id="14" name="Rectangle 13">
            <a:extLst>
              <a:ext uri="{FF2B5EF4-FFF2-40B4-BE49-F238E27FC236}">
                <a16:creationId xmlns:a16="http://schemas.microsoft.com/office/drawing/2014/main" id="{8CC1960F-04A8-0070-7F7E-194FAB3CC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46585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8A0A-A5DD-3186-1E50-C73D844ECD0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43F9FB-3F63-ABE0-89FD-A6D12EABC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582DB3AA-819B-6E83-6A48-46B6E7B4C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useBgFill="1">
        <p:nvSpPr>
          <p:cNvPr id="12" name="Freeform: Shape 11">
            <a:extLst>
              <a:ext uri="{FF2B5EF4-FFF2-40B4-BE49-F238E27FC236}">
                <a16:creationId xmlns:a16="http://schemas.microsoft.com/office/drawing/2014/main" id="{9151D0CE-8513-7E18-B3AC-B9169EC7D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5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8448D970-BFF2-8896-226A-EF4D95C4AC46}"/>
              </a:ext>
            </a:extLst>
          </p:cNvPr>
          <p:cNvSpPr>
            <a:spLocks noGrp="1"/>
          </p:cNvSpPr>
          <p:nvPr>
            <p:ph type="ctrTitle"/>
          </p:nvPr>
        </p:nvSpPr>
        <p:spPr>
          <a:xfrm>
            <a:off x="2667000" y="845430"/>
            <a:ext cx="6858000" cy="4429180"/>
          </a:xfrm>
        </p:spPr>
        <p:txBody>
          <a:bodyPr anchor="ctr">
            <a:normAutofit/>
          </a:bodyPr>
          <a:lstStyle/>
          <a:p>
            <a:r>
              <a:rPr lang="nl-NL" sz="4900" i="1" dirty="0"/>
              <a:t>Het </a:t>
            </a:r>
            <a:r>
              <a:rPr lang="nl-NL" sz="4900" i="1" u="sng" dirty="0"/>
              <a:t>Koninkrijk</a:t>
            </a:r>
            <a:r>
              <a:rPr lang="nl-NL" sz="4900" i="1" dirty="0"/>
              <a:t> in het</a:t>
            </a:r>
            <a:br>
              <a:rPr lang="nl-NL" sz="4900" i="1" dirty="0"/>
            </a:br>
            <a:r>
              <a:rPr lang="nl-NL" sz="4900" b="1" i="1" dirty="0"/>
              <a:t>Oude Testament</a:t>
            </a:r>
            <a:br>
              <a:rPr lang="nl-NL" sz="5300" i="1" dirty="0"/>
            </a:br>
            <a:br>
              <a:rPr lang="nl-NL" sz="5300" dirty="0"/>
            </a:br>
            <a:r>
              <a:rPr lang="nl-NL" sz="7200" dirty="0"/>
              <a:t>Het Koninkrijk </a:t>
            </a:r>
            <a:br>
              <a:rPr lang="nl-NL" sz="7200" dirty="0"/>
            </a:br>
            <a:r>
              <a:rPr lang="nl-NL" sz="7200" dirty="0"/>
              <a:t>van God</a:t>
            </a:r>
            <a:endParaRPr lang="nl-NL" sz="6300" dirty="0">
              <a:solidFill>
                <a:srgbClr val="FF0000"/>
              </a:solidFill>
            </a:endParaRPr>
          </a:p>
        </p:txBody>
      </p:sp>
      <p:sp>
        <p:nvSpPr>
          <p:cNvPr id="3" name="Ondertitel 2">
            <a:extLst>
              <a:ext uri="{FF2B5EF4-FFF2-40B4-BE49-F238E27FC236}">
                <a16:creationId xmlns:a16="http://schemas.microsoft.com/office/drawing/2014/main" id="{08852595-0BB7-3A46-00E4-377855954668}"/>
              </a:ext>
            </a:extLst>
          </p:cNvPr>
          <p:cNvSpPr>
            <a:spLocks noGrp="1"/>
          </p:cNvSpPr>
          <p:nvPr>
            <p:ph type="subTitle" idx="1"/>
          </p:nvPr>
        </p:nvSpPr>
        <p:spPr>
          <a:xfrm>
            <a:off x="4312920" y="5685868"/>
            <a:ext cx="3566160" cy="760874"/>
          </a:xfrm>
        </p:spPr>
        <p:txBody>
          <a:bodyPr anchor="ctr">
            <a:normAutofit/>
          </a:bodyPr>
          <a:lstStyle/>
          <a:p>
            <a:r>
              <a:rPr lang="nl-NL" sz="3600" dirty="0"/>
              <a:t>Levi Shane Sminia</a:t>
            </a:r>
          </a:p>
        </p:txBody>
      </p:sp>
      <p:sp>
        <p:nvSpPr>
          <p:cNvPr id="14" name="Rectangle 13">
            <a:extLst>
              <a:ext uri="{FF2B5EF4-FFF2-40B4-BE49-F238E27FC236}">
                <a16:creationId xmlns:a16="http://schemas.microsoft.com/office/drawing/2014/main" id="{77A92A68-1E48-0ECB-27AB-B45C0684E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2082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4D8C8-9526-A402-12A4-9546F517625E}"/>
              </a:ext>
            </a:extLst>
          </p:cNvPr>
          <p:cNvSpPr>
            <a:spLocks noGrp="1"/>
          </p:cNvSpPr>
          <p:nvPr>
            <p:ph type="title"/>
          </p:nvPr>
        </p:nvSpPr>
        <p:spPr/>
        <p:txBody>
          <a:bodyPr/>
          <a:lstStyle/>
          <a:p>
            <a:pPr algn="ctr"/>
            <a:r>
              <a:rPr lang="nl-NL" b="1" dirty="0"/>
              <a:t>Chiliasme: letterlijk duizendjarig vrederijk</a:t>
            </a:r>
          </a:p>
        </p:txBody>
      </p:sp>
      <p:sp>
        <p:nvSpPr>
          <p:cNvPr id="3" name="Tijdelijke aanduiding voor inhoud 2">
            <a:extLst>
              <a:ext uri="{FF2B5EF4-FFF2-40B4-BE49-F238E27FC236}">
                <a16:creationId xmlns:a16="http://schemas.microsoft.com/office/drawing/2014/main" id="{97C09E16-833F-C3B1-3A66-9F2BAC6D3E96}"/>
              </a:ext>
            </a:extLst>
          </p:cNvPr>
          <p:cNvSpPr>
            <a:spLocks noGrp="1"/>
          </p:cNvSpPr>
          <p:nvPr>
            <p:ph idx="1"/>
          </p:nvPr>
        </p:nvSpPr>
        <p:spPr>
          <a:xfrm>
            <a:off x="664028" y="1748519"/>
            <a:ext cx="10863943" cy="4486275"/>
          </a:xfrm>
        </p:spPr>
        <p:txBody>
          <a:bodyPr>
            <a:normAutofit/>
          </a:bodyPr>
          <a:lstStyle/>
          <a:p>
            <a:r>
              <a:rPr lang="nl-NL" sz="3600" dirty="0"/>
              <a:t>In het </a:t>
            </a:r>
            <a:r>
              <a:rPr lang="nl-NL" sz="3600" b="1" dirty="0"/>
              <a:t>Oude Testament </a:t>
            </a:r>
            <a:r>
              <a:rPr lang="nl-NL" sz="3600" dirty="0"/>
              <a:t>gaan de profetieën nooit verder dan het </a:t>
            </a:r>
            <a:r>
              <a:rPr lang="nl-NL" sz="3600" b="1" dirty="0"/>
              <a:t>Duizendjarig Vrederijk</a:t>
            </a:r>
            <a:r>
              <a:rPr lang="nl-NL" sz="3600" dirty="0"/>
              <a:t>;</a:t>
            </a:r>
          </a:p>
          <a:p>
            <a:r>
              <a:rPr lang="nl-NL" sz="3600" dirty="0"/>
              <a:t>Het Oude Testament vooral gericht is aan Israël. </a:t>
            </a:r>
          </a:p>
          <a:p>
            <a:r>
              <a:rPr lang="nl-NL" sz="3600" dirty="0"/>
              <a:t>In christelijke kringen is er overigens een officiële benaming voor het geloof in het Duizendjarig Vrederijk: het </a:t>
            </a:r>
            <a:r>
              <a:rPr lang="nl-NL" sz="3600" b="1" dirty="0"/>
              <a:t>chiliasme</a:t>
            </a:r>
            <a:r>
              <a:rPr lang="nl-NL" sz="3600" dirty="0"/>
              <a:t>.</a:t>
            </a:r>
          </a:p>
          <a:p>
            <a:r>
              <a:rPr lang="nl-NL" sz="3600" dirty="0"/>
              <a:t>‘</a:t>
            </a:r>
            <a:r>
              <a:rPr lang="nl-NL" sz="3600" dirty="0" err="1"/>
              <a:t>Chilias</a:t>
            </a:r>
            <a:r>
              <a:rPr lang="nl-NL" sz="3600" dirty="0"/>
              <a:t>’ is een afleiding van het Griekse woord ‘</a:t>
            </a:r>
            <a:r>
              <a:rPr lang="nl-NL" sz="3600" dirty="0" err="1"/>
              <a:t>chilioi</a:t>
            </a:r>
            <a:r>
              <a:rPr lang="nl-NL" sz="3600" dirty="0"/>
              <a:t>’ en betekent letterlijk </a:t>
            </a:r>
            <a:r>
              <a:rPr lang="nl-NL" sz="3600" b="1" dirty="0"/>
              <a:t>duizendtal</a:t>
            </a:r>
            <a:r>
              <a:rPr lang="nl-NL" sz="3600" dirty="0"/>
              <a:t>.</a:t>
            </a:r>
          </a:p>
        </p:txBody>
      </p:sp>
    </p:spTree>
    <p:extLst>
      <p:ext uri="{BB962C8B-B14F-4D97-AF65-F5344CB8AC3E}">
        <p14:creationId xmlns:p14="http://schemas.microsoft.com/office/powerpoint/2010/main" val="39003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9C9327-CF9E-4CA3-951E-118855B734C8}"/>
              </a:ext>
            </a:extLst>
          </p:cNvPr>
          <p:cNvSpPr>
            <a:spLocks noGrp="1"/>
          </p:cNvSpPr>
          <p:nvPr>
            <p:ph type="title"/>
          </p:nvPr>
        </p:nvSpPr>
        <p:spPr>
          <a:xfrm>
            <a:off x="951638" y="566059"/>
            <a:ext cx="3353233" cy="3018471"/>
          </a:xfrm>
        </p:spPr>
        <p:txBody>
          <a:bodyPr vert="horz" lIns="91440" tIns="45720" rIns="91440" bIns="45720" rtlCol="0" anchor="b">
            <a:normAutofit/>
          </a:bodyPr>
          <a:lstStyle/>
          <a:p>
            <a:pPr algn="ctr"/>
            <a:r>
              <a:rPr lang="en-US" sz="4800" b="1" kern="1200" dirty="0">
                <a:solidFill>
                  <a:srgbClr val="FFFFFF"/>
                </a:solidFill>
                <a:latin typeface="+mj-lt"/>
                <a:ea typeface="+mj-ea"/>
                <a:cs typeface="+mj-cs"/>
              </a:rPr>
              <a:t>Millennium:</a:t>
            </a:r>
            <a:br>
              <a:rPr lang="en-US" sz="4800" b="1" kern="1200" dirty="0">
                <a:solidFill>
                  <a:srgbClr val="FFFFFF"/>
                </a:solidFill>
                <a:latin typeface="+mj-lt"/>
                <a:ea typeface="+mj-ea"/>
                <a:cs typeface="+mj-cs"/>
              </a:rPr>
            </a:br>
            <a:r>
              <a:rPr lang="en-US" sz="4800" b="1" i="1" kern="1200" dirty="0" err="1">
                <a:solidFill>
                  <a:srgbClr val="FFFFFF"/>
                </a:solidFill>
                <a:latin typeface="+mj-lt"/>
                <a:ea typeface="+mj-ea"/>
                <a:cs typeface="+mj-cs"/>
              </a:rPr>
              <a:t>Duizendjarig</a:t>
            </a:r>
            <a:r>
              <a:rPr lang="en-US" sz="4800" b="1" i="1" kern="1200" dirty="0">
                <a:solidFill>
                  <a:srgbClr val="FFFFFF"/>
                </a:solidFill>
                <a:latin typeface="+mj-lt"/>
                <a:ea typeface="+mj-ea"/>
                <a:cs typeface="+mj-cs"/>
              </a:rPr>
              <a:t>, </a:t>
            </a:r>
            <a:r>
              <a:rPr lang="en-US" sz="4800" b="1" i="1" kern="1200" dirty="0" err="1">
                <a:solidFill>
                  <a:srgbClr val="FFFFFF"/>
                </a:solidFill>
                <a:latin typeface="+mj-lt"/>
                <a:ea typeface="+mj-ea"/>
                <a:cs typeface="+mj-cs"/>
              </a:rPr>
              <a:t>Messiaanse</a:t>
            </a:r>
            <a:r>
              <a:rPr lang="en-US" sz="4800" b="1" i="1" kern="1200" dirty="0">
                <a:solidFill>
                  <a:srgbClr val="FFFFFF"/>
                </a:solidFill>
                <a:latin typeface="+mj-lt"/>
                <a:ea typeface="+mj-ea"/>
                <a:cs typeface="+mj-cs"/>
              </a:rPr>
              <a:t> </a:t>
            </a:r>
            <a:r>
              <a:rPr lang="en-US" sz="4800" b="1" i="1" kern="1200" dirty="0" err="1">
                <a:solidFill>
                  <a:srgbClr val="FFFFFF"/>
                </a:solidFill>
                <a:latin typeface="+mj-lt"/>
                <a:ea typeface="+mj-ea"/>
                <a:cs typeface="+mj-cs"/>
              </a:rPr>
              <a:t>Vrederijk</a:t>
            </a:r>
            <a:endParaRPr lang="en-US" sz="4800" b="1" i="1" kern="1200" dirty="0">
              <a:solidFill>
                <a:srgbClr val="FFFFFF"/>
              </a:solidFill>
              <a:latin typeface="+mj-lt"/>
              <a:ea typeface="+mj-ea"/>
              <a:cs typeface="+mj-cs"/>
            </a:endParaRPr>
          </a:p>
        </p:txBody>
      </p:sp>
      <p:cxnSp>
        <p:nvCxnSpPr>
          <p:cNvPr id="27" name="Straight Connector 2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Tijdelijke aanduiding voor inhoud 2">
            <a:extLst>
              <a:ext uri="{FF2B5EF4-FFF2-40B4-BE49-F238E27FC236}">
                <a16:creationId xmlns:a16="http://schemas.microsoft.com/office/drawing/2014/main" id="{6DD0A50B-C6A8-4592-B969-1D7E1B916AEF}"/>
              </a:ext>
            </a:extLst>
          </p:cNvPr>
          <p:cNvPicPr>
            <a:picLocks noGrp="1" noChangeAspect="1"/>
          </p:cNvPicPr>
          <p:nvPr>
            <p:ph idx="1"/>
          </p:nvPr>
        </p:nvPicPr>
        <p:blipFill rotWithShape="1">
          <a:blip r:embed="rId2"/>
          <a:srcRect l="5640" t="1268" r="7289" b="2160"/>
          <a:stretch/>
        </p:blipFill>
        <p:spPr>
          <a:xfrm>
            <a:off x="4843423" y="454241"/>
            <a:ext cx="7152242" cy="5949517"/>
          </a:xfrm>
          <a:prstGeom prst="rect">
            <a:avLst/>
          </a:prstGeom>
          <a:ln>
            <a:noFill/>
          </a:ln>
          <a:effectLst>
            <a:outerShdw blurRad="292100" dist="139700" dir="2700000" algn="tl" rotWithShape="0">
              <a:srgbClr val="333333">
                <a:alpha val="65000"/>
              </a:srgbClr>
            </a:outerShdw>
          </a:effectLst>
        </p:spPr>
      </p:pic>
      <p:sp>
        <p:nvSpPr>
          <p:cNvPr id="4" name="Tekstvak 3">
            <a:extLst>
              <a:ext uri="{FF2B5EF4-FFF2-40B4-BE49-F238E27FC236}">
                <a16:creationId xmlns:a16="http://schemas.microsoft.com/office/drawing/2014/main" id="{E55631F7-2584-2AA6-AB89-2C1523E1D0D8}"/>
              </a:ext>
            </a:extLst>
          </p:cNvPr>
          <p:cNvSpPr txBox="1"/>
          <p:nvPr/>
        </p:nvSpPr>
        <p:spPr>
          <a:xfrm>
            <a:off x="532722" y="4236002"/>
            <a:ext cx="3940629" cy="1938992"/>
          </a:xfrm>
          <a:prstGeom prst="rect">
            <a:avLst/>
          </a:prstGeom>
          <a:noFill/>
        </p:spPr>
        <p:txBody>
          <a:bodyPr wrap="square" rtlCol="0">
            <a:spAutoFit/>
          </a:bodyPr>
          <a:lstStyle/>
          <a:p>
            <a:pPr algn="ctr"/>
            <a:r>
              <a:rPr lang="nl-NL" sz="2000" i="1" dirty="0">
                <a:solidFill>
                  <a:schemeClr val="bg1"/>
                </a:solidFill>
              </a:rPr>
              <a:t>En de wolf zal met het lam verkeren, en de luipaard bij den geitenbok </a:t>
            </a:r>
            <a:r>
              <a:rPr lang="nl-NL" sz="2000" i="1" dirty="0" err="1">
                <a:solidFill>
                  <a:schemeClr val="bg1"/>
                </a:solidFill>
              </a:rPr>
              <a:t>nederliggen</a:t>
            </a:r>
            <a:r>
              <a:rPr lang="nl-NL" sz="2000" i="1" dirty="0">
                <a:solidFill>
                  <a:schemeClr val="bg1"/>
                </a:solidFill>
              </a:rPr>
              <a:t>; en het kalf, en de jonge leeuw, en het mestvee te </a:t>
            </a:r>
            <a:r>
              <a:rPr lang="nl-NL" sz="2000" i="1" dirty="0" err="1">
                <a:solidFill>
                  <a:schemeClr val="bg1"/>
                </a:solidFill>
              </a:rPr>
              <a:t>zamen</a:t>
            </a:r>
            <a:r>
              <a:rPr lang="nl-NL" sz="2000" i="1" dirty="0">
                <a:solidFill>
                  <a:schemeClr val="bg1"/>
                </a:solidFill>
              </a:rPr>
              <a:t>, en een klein jongske zal ze drijven.</a:t>
            </a:r>
          </a:p>
          <a:p>
            <a:pPr algn="ctr"/>
            <a:r>
              <a:rPr lang="nl-NL" sz="2000" dirty="0">
                <a:solidFill>
                  <a:schemeClr val="bg1"/>
                </a:solidFill>
              </a:rPr>
              <a:t>- </a:t>
            </a:r>
            <a:r>
              <a:rPr lang="nl-NL" sz="2000" b="1" dirty="0">
                <a:solidFill>
                  <a:schemeClr val="bg1"/>
                </a:solidFill>
              </a:rPr>
              <a:t>Jesaja 11:6 SV</a:t>
            </a:r>
          </a:p>
        </p:txBody>
      </p:sp>
    </p:spTree>
    <p:extLst>
      <p:ext uri="{BB962C8B-B14F-4D97-AF65-F5344CB8AC3E}">
        <p14:creationId xmlns:p14="http://schemas.microsoft.com/office/powerpoint/2010/main" val="17597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3D357-9BC5-D365-73C8-65253E650F39}"/>
              </a:ext>
            </a:extLst>
          </p:cNvPr>
          <p:cNvSpPr>
            <a:spLocks noGrp="1"/>
          </p:cNvSpPr>
          <p:nvPr>
            <p:ph type="title"/>
          </p:nvPr>
        </p:nvSpPr>
        <p:spPr>
          <a:xfrm>
            <a:off x="566057" y="419553"/>
            <a:ext cx="11059886" cy="1365704"/>
          </a:xfrm>
        </p:spPr>
        <p:txBody>
          <a:bodyPr>
            <a:normAutofit/>
          </a:bodyPr>
          <a:lstStyle/>
          <a:p>
            <a:pPr algn="ctr"/>
            <a:r>
              <a:rPr lang="nl-NL" b="1" dirty="0"/>
              <a:t>De Zoon des mensen verschijnt op de wolken </a:t>
            </a:r>
            <a:br>
              <a:rPr lang="nl-NL" b="1" dirty="0"/>
            </a:br>
            <a:r>
              <a:rPr lang="nl-NL" b="1" dirty="0"/>
              <a:t>van de hemel, met grote kracht en heerlijkheid</a:t>
            </a:r>
          </a:p>
        </p:txBody>
      </p:sp>
      <p:sp>
        <p:nvSpPr>
          <p:cNvPr id="3" name="Tijdelijke aanduiding voor inhoud 2">
            <a:extLst>
              <a:ext uri="{FF2B5EF4-FFF2-40B4-BE49-F238E27FC236}">
                <a16:creationId xmlns:a16="http://schemas.microsoft.com/office/drawing/2014/main" id="{011A565E-F864-F25B-D0F4-BAD0C3F9D4BD}"/>
              </a:ext>
            </a:extLst>
          </p:cNvPr>
          <p:cNvSpPr>
            <a:spLocks noGrp="1"/>
          </p:cNvSpPr>
          <p:nvPr>
            <p:ph idx="1"/>
          </p:nvPr>
        </p:nvSpPr>
        <p:spPr>
          <a:xfrm>
            <a:off x="541564" y="2046515"/>
            <a:ext cx="11108872" cy="4223657"/>
          </a:xfrm>
        </p:spPr>
        <p:txBody>
          <a:bodyPr>
            <a:normAutofit/>
          </a:bodyPr>
          <a:lstStyle/>
          <a:p>
            <a:r>
              <a:rPr lang="nl-NL" sz="3200" dirty="0"/>
              <a:t>De discipelen zagen met eigen ogen dat </a:t>
            </a:r>
            <a:r>
              <a:rPr lang="nl-NL" sz="3200" b="1" dirty="0"/>
              <a:t>Jezus in de hemel werd opgenomen</a:t>
            </a:r>
            <a:r>
              <a:rPr lang="nl-NL" sz="3200" dirty="0"/>
              <a:t>. Maar Hij was nog niet weg of er stonden twee engelen die zeiden dat Hij weer terug komt </a:t>
            </a:r>
            <a:r>
              <a:rPr lang="nl-NL" dirty="0"/>
              <a:t>(Handelingen 1:11)</a:t>
            </a:r>
            <a:r>
              <a:rPr lang="nl-NL" sz="3200" dirty="0"/>
              <a:t>. </a:t>
            </a:r>
          </a:p>
          <a:p>
            <a:r>
              <a:rPr lang="nl-NL" sz="3200" dirty="0"/>
              <a:t>Jezus had dit Zelf trouwens ook gezegd </a:t>
            </a:r>
            <a:r>
              <a:rPr lang="nl-NL" dirty="0"/>
              <a:t>(Mattheüs 24:30)</a:t>
            </a:r>
            <a:r>
              <a:rPr lang="nl-NL" sz="3200" dirty="0"/>
              <a:t> en haalde daarbij een tekst aan uit </a:t>
            </a:r>
            <a:r>
              <a:rPr lang="nl-NL" sz="3200" dirty="0">
                <a:highlight>
                  <a:srgbClr val="FFFF00"/>
                </a:highlight>
              </a:rPr>
              <a:t>Zacharia 12:10</a:t>
            </a:r>
            <a:r>
              <a:rPr lang="nl-NL" sz="3200" dirty="0"/>
              <a:t>*</a:t>
            </a:r>
          </a:p>
          <a:p>
            <a:r>
              <a:rPr lang="nl-NL" sz="3200" dirty="0"/>
              <a:t>Jezus zal Zich laten zien aan Zijn broers uit het volk Israël, net zoals Jozef dat deed bij zijn broers. Ook bedreef Israël rouw </a:t>
            </a:r>
            <a:r>
              <a:rPr lang="nl-NL" dirty="0"/>
              <a:t>(Genesis 45:1-2)</a:t>
            </a:r>
            <a:r>
              <a:rPr lang="nl-NL" sz="3200" dirty="0"/>
              <a:t>.</a:t>
            </a:r>
          </a:p>
        </p:txBody>
      </p:sp>
    </p:spTree>
    <p:extLst>
      <p:ext uri="{BB962C8B-B14F-4D97-AF65-F5344CB8AC3E}">
        <p14:creationId xmlns:p14="http://schemas.microsoft.com/office/powerpoint/2010/main" val="6593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D0B2B-6C63-D0EF-CEA8-CADD2437FC18}"/>
              </a:ext>
            </a:extLst>
          </p:cNvPr>
          <p:cNvSpPr>
            <a:spLocks noGrp="1"/>
          </p:cNvSpPr>
          <p:nvPr>
            <p:ph type="title"/>
          </p:nvPr>
        </p:nvSpPr>
        <p:spPr/>
        <p:txBody>
          <a:bodyPr/>
          <a:lstStyle/>
          <a:p>
            <a:pPr algn="ctr"/>
            <a:r>
              <a:rPr lang="nl-NL" b="1" dirty="0"/>
              <a:t>De Joden keren terug naar Israël</a:t>
            </a:r>
          </a:p>
        </p:txBody>
      </p:sp>
      <p:sp>
        <p:nvSpPr>
          <p:cNvPr id="3" name="Tijdelijke aanduiding voor inhoud 2">
            <a:extLst>
              <a:ext uri="{FF2B5EF4-FFF2-40B4-BE49-F238E27FC236}">
                <a16:creationId xmlns:a16="http://schemas.microsoft.com/office/drawing/2014/main" id="{14AF9388-1838-152F-29DF-0A6D36D3B543}"/>
              </a:ext>
            </a:extLst>
          </p:cNvPr>
          <p:cNvSpPr>
            <a:spLocks noGrp="1"/>
          </p:cNvSpPr>
          <p:nvPr>
            <p:ph idx="1"/>
          </p:nvPr>
        </p:nvSpPr>
        <p:spPr>
          <a:xfrm>
            <a:off x="538843" y="1906814"/>
            <a:ext cx="11114314" cy="4080328"/>
          </a:xfrm>
        </p:spPr>
        <p:txBody>
          <a:bodyPr>
            <a:normAutofit/>
          </a:bodyPr>
          <a:lstStyle/>
          <a:p>
            <a:r>
              <a:rPr lang="nl-NL" sz="3500" dirty="0"/>
              <a:t>Eén van de eerste dingen die Jezus zal doen bij Zijn wederkomst:</a:t>
            </a:r>
          </a:p>
          <a:p>
            <a:r>
              <a:rPr lang="nl-NL" sz="3500" dirty="0"/>
              <a:t>Eerst alle </a:t>
            </a:r>
            <a:r>
              <a:rPr lang="nl-NL" sz="3500" b="1" dirty="0"/>
              <a:t>Joden</a:t>
            </a:r>
            <a:r>
              <a:rPr lang="nl-NL" sz="3500" dirty="0"/>
              <a:t> die nog verspreid over de hele wereld leven, </a:t>
            </a:r>
            <a:r>
              <a:rPr lang="nl-NL" sz="3500" b="1" dirty="0"/>
              <a:t>terugbrengen</a:t>
            </a:r>
            <a:r>
              <a:rPr lang="nl-NL" sz="3500" dirty="0"/>
              <a:t> naar de berg Sion in </a:t>
            </a:r>
            <a:r>
              <a:rPr lang="nl-NL" sz="3500" b="1" dirty="0"/>
              <a:t>Jeruzalem</a:t>
            </a:r>
            <a:r>
              <a:rPr lang="nl-NL" sz="3500" dirty="0"/>
              <a:t>, </a:t>
            </a:r>
            <a:r>
              <a:rPr lang="nl-NL" sz="3500" b="1" dirty="0"/>
              <a:t>Israël</a:t>
            </a:r>
            <a:r>
              <a:rPr lang="nl-NL" sz="3500" dirty="0"/>
              <a:t> </a:t>
            </a:r>
            <a:r>
              <a:rPr lang="nl-NL" sz="3200" dirty="0"/>
              <a:t>(Hosea 11:10,11; Mattheüs 24:31; Openbaring 14)</a:t>
            </a:r>
            <a:r>
              <a:rPr lang="nl-NL" sz="3600" dirty="0"/>
              <a:t>.</a:t>
            </a:r>
          </a:p>
          <a:p>
            <a:r>
              <a:rPr lang="nl-NL" sz="3500" dirty="0"/>
              <a:t>Bij Jezus’ </a:t>
            </a:r>
            <a:r>
              <a:rPr lang="nl-NL" sz="3500" b="1" dirty="0"/>
              <a:t>tweede komst </a:t>
            </a:r>
            <a:r>
              <a:rPr lang="nl-NL" sz="3500" dirty="0"/>
              <a:t>wordt satan van de </a:t>
            </a:r>
            <a:r>
              <a:rPr lang="nl-NL" sz="3500" b="1" dirty="0"/>
              <a:t>aarde</a:t>
            </a:r>
            <a:r>
              <a:rPr lang="nl-NL" sz="3500" dirty="0"/>
              <a:t> in de </a:t>
            </a:r>
            <a:r>
              <a:rPr lang="nl-NL" sz="3500" b="1" dirty="0"/>
              <a:t>onderwereld</a:t>
            </a:r>
            <a:r>
              <a:rPr lang="nl-NL" sz="3500" dirty="0"/>
              <a:t> geworpen, </a:t>
            </a:r>
            <a:r>
              <a:rPr lang="nl-NL" sz="3500" b="1" dirty="0">
                <a:highlight>
                  <a:srgbClr val="FFFF00"/>
                </a:highlight>
              </a:rPr>
              <a:t>duizend jaar</a:t>
            </a:r>
            <a:r>
              <a:rPr lang="nl-NL" sz="3500" b="1" dirty="0"/>
              <a:t> </a:t>
            </a:r>
            <a:r>
              <a:rPr lang="nl-NL" sz="3500" dirty="0"/>
              <a:t>lang </a:t>
            </a:r>
            <a:r>
              <a:rPr lang="nl-NL" sz="3200" dirty="0"/>
              <a:t>(Op. 20:1-3)</a:t>
            </a:r>
            <a:r>
              <a:rPr lang="nl-NL" sz="3600" dirty="0"/>
              <a:t>.</a:t>
            </a:r>
          </a:p>
        </p:txBody>
      </p:sp>
    </p:spTree>
    <p:extLst>
      <p:ext uri="{BB962C8B-B14F-4D97-AF65-F5344CB8AC3E}">
        <p14:creationId xmlns:p14="http://schemas.microsoft.com/office/powerpoint/2010/main" val="281903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1C145-28F7-B000-E026-34F2EB58A9D4}"/>
              </a:ext>
            </a:extLst>
          </p:cNvPr>
          <p:cNvSpPr>
            <a:spLocks noGrp="1"/>
          </p:cNvSpPr>
          <p:nvPr>
            <p:ph type="title"/>
          </p:nvPr>
        </p:nvSpPr>
        <p:spPr/>
        <p:txBody>
          <a:bodyPr/>
          <a:lstStyle/>
          <a:p>
            <a:pPr algn="ctr"/>
            <a:r>
              <a:rPr lang="nl-NL" b="1" dirty="0"/>
              <a:t>De twee opstandingen in de laatste tijd</a:t>
            </a:r>
          </a:p>
        </p:txBody>
      </p:sp>
      <p:sp>
        <p:nvSpPr>
          <p:cNvPr id="3" name="Tijdelijke aanduiding voor inhoud 2">
            <a:extLst>
              <a:ext uri="{FF2B5EF4-FFF2-40B4-BE49-F238E27FC236}">
                <a16:creationId xmlns:a16="http://schemas.microsoft.com/office/drawing/2014/main" id="{C39D5F5F-999B-FF3D-CD52-6EDB0A9F9389}"/>
              </a:ext>
            </a:extLst>
          </p:cNvPr>
          <p:cNvSpPr>
            <a:spLocks noGrp="1"/>
          </p:cNvSpPr>
          <p:nvPr>
            <p:ph idx="1"/>
          </p:nvPr>
        </p:nvSpPr>
        <p:spPr>
          <a:xfrm>
            <a:off x="549728" y="1712460"/>
            <a:ext cx="11092543" cy="4663848"/>
          </a:xfrm>
        </p:spPr>
        <p:txBody>
          <a:bodyPr>
            <a:normAutofit/>
          </a:bodyPr>
          <a:lstStyle/>
          <a:p>
            <a:r>
              <a:rPr lang="nl-NL" dirty="0"/>
              <a:t>In de lijn van Daniël 12:2 leren Jezus en Zijn volgelingen </a:t>
            </a:r>
            <a:r>
              <a:rPr lang="nl-NL" b="1" dirty="0"/>
              <a:t>twee opstandingen</a:t>
            </a:r>
            <a:r>
              <a:rPr lang="nl-NL" dirty="0"/>
              <a:t>; de opstanding van de </a:t>
            </a:r>
            <a:r>
              <a:rPr lang="nl-NL" b="1" dirty="0"/>
              <a:t>rechtvaardigen</a:t>
            </a:r>
            <a:r>
              <a:rPr lang="nl-NL" dirty="0"/>
              <a:t> (zij zullen regeren!) en de opstanding van de </a:t>
            </a:r>
            <a:r>
              <a:rPr lang="nl-NL" b="1" dirty="0"/>
              <a:t>zondaars</a:t>
            </a:r>
            <a:r>
              <a:rPr lang="nl-NL" dirty="0"/>
              <a:t> (Lukas 14:14 en Johannes 5:28-29).</a:t>
            </a:r>
          </a:p>
          <a:p>
            <a:r>
              <a:rPr lang="nl-NL" dirty="0"/>
              <a:t>Volgens Openbaring 20 zit er </a:t>
            </a:r>
            <a:r>
              <a:rPr lang="nl-NL" b="1" dirty="0">
                <a:highlight>
                  <a:srgbClr val="FFFF00"/>
                </a:highlight>
              </a:rPr>
              <a:t>tijdsverschil</a:t>
            </a:r>
            <a:r>
              <a:rPr lang="nl-NL" dirty="0"/>
              <a:t> tussen beide opstandingen, namelijk </a:t>
            </a:r>
            <a:r>
              <a:rPr lang="nl-NL" b="1" dirty="0">
                <a:highlight>
                  <a:srgbClr val="FFFF00"/>
                </a:highlight>
              </a:rPr>
              <a:t>duizend jaar</a:t>
            </a:r>
            <a:r>
              <a:rPr lang="nl-NL" dirty="0"/>
              <a:t>:</a:t>
            </a:r>
          </a:p>
          <a:p>
            <a:r>
              <a:rPr lang="nl-NL" i="1" dirty="0"/>
              <a:t>En ik zag de zielen van hen die onthoofd waren om het getuigenis van Jezus en om het Woord van God, die het beest en zijn beeld niet hadden aangebeden, die het merkteken niet ontvangen hadden op hun voorhoofd en op hun hand. En zij werden weer levend en gingen als koningen regeren met Christus, duizend jaar lang. Maar de </a:t>
            </a:r>
            <a:r>
              <a:rPr lang="nl-NL" i="1" dirty="0" err="1"/>
              <a:t>overigen</a:t>
            </a:r>
            <a:r>
              <a:rPr lang="nl-NL" i="1" dirty="0"/>
              <a:t> van de doden werden niet weer levend.</a:t>
            </a:r>
            <a:r>
              <a:rPr lang="nl-NL" dirty="0"/>
              <a:t> – </a:t>
            </a:r>
            <a:r>
              <a:rPr lang="nl-NL" b="1" dirty="0"/>
              <a:t>Openbaring 20:4-5</a:t>
            </a:r>
          </a:p>
        </p:txBody>
      </p:sp>
    </p:spTree>
    <p:extLst>
      <p:ext uri="{BB962C8B-B14F-4D97-AF65-F5344CB8AC3E}">
        <p14:creationId xmlns:p14="http://schemas.microsoft.com/office/powerpoint/2010/main" val="40934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F6281-515B-6E11-3A10-9061321B3A97}"/>
              </a:ext>
            </a:extLst>
          </p:cNvPr>
          <p:cNvSpPr>
            <a:spLocks noGrp="1"/>
          </p:cNvSpPr>
          <p:nvPr>
            <p:ph type="title"/>
          </p:nvPr>
        </p:nvSpPr>
        <p:spPr>
          <a:xfrm>
            <a:off x="838200" y="386897"/>
            <a:ext cx="10515600" cy="1325563"/>
          </a:xfrm>
        </p:spPr>
        <p:txBody>
          <a:bodyPr/>
          <a:lstStyle/>
          <a:p>
            <a:pPr algn="ctr"/>
            <a:r>
              <a:rPr lang="nl-NL" b="1" dirty="0"/>
              <a:t>Bijbelse profetieën over het </a:t>
            </a:r>
            <a:br>
              <a:rPr lang="nl-NL" b="1" dirty="0"/>
            </a:br>
            <a:r>
              <a:rPr lang="nl-NL" b="1" dirty="0"/>
              <a:t>Duizendjarig Vrederijk: kenmerken</a:t>
            </a:r>
          </a:p>
        </p:txBody>
      </p:sp>
      <p:sp>
        <p:nvSpPr>
          <p:cNvPr id="3" name="Tijdelijke aanduiding voor inhoud 2">
            <a:extLst>
              <a:ext uri="{FF2B5EF4-FFF2-40B4-BE49-F238E27FC236}">
                <a16:creationId xmlns:a16="http://schemas.microsoft.com/office/drawing/2014/main" id="{88D9DE7C-4F62-1F0C-E843-8D94D3CD0A91}"/>
              </a:ext>
            </a:extLst>
          </p:cNvPr>
          <p:cNvSpPr>
            <a:spLocks noGrp="1"/>
          </p:cNvSpPr>
          <p:nvPr>
            <p:ph idx="1"/>
          </p:nvPr>
        </p:nvSpPr>
        <p:spPr>
          <a:xfrm>
            <a:off x="555171" y="1922687"/>
            <a:ext cx="11081658" cy="4504872"/>
          </a:xfrm>
        </p:spPr>
        <p:txBody>
          <a:bodyPr>
            <a:noAutofit/>
          </a:bodyPr>
          <a:lstStyle/>
          <a:p>
            <a:r>
              <a:rPr lang="nl-NL" sz="3200" b="1" dirty="0"/>
              <a:t>Jeruzalem</a:t>
            </a:r>
            <a:r>
              <a:rPr lang="nl-NL" sz="3200" dirty="0"/>
              <a:t> zal het </a:t>
            </a:r>
            <a:r>
              <a:rPr lang="nl-NL" sz="3200" b="1" dirty="0"/>
              <a:t>centrum</a:t>
            </a:r>
            <a:r>
              <a:rPr lang="nl-NL" sz="3200" dirty="0"/>
              <a:t> van de </a:t>
            </a:r>
            <a:r>
              <a:rPr lang="nl-NL" sz="3200" b="1" dirty="0"/>
              <a:t>aarde</a:t>
            </a:r>
            <a:r>
              <a:rPr lang="nl-NL" sz="3200" dirty="0"/>
              <a:t> zijn </a:t>
            </a:r>
            <a:r>
              <a:rPr lang="nl-NL" sz="2700" dirty="0"/>
              <a:t>(Jes. 2:2; Ez. 38:12; Micha 4:1-5; Zacharia 14:16-19)</a:t>
            </a:r>
            <a:r>
              <a:rPr lang="nl-NL" sz="3200" dirty="0"/>
              <a:t> en zal </a:t>
            </a:r>
            <a:r>
              <a:rPr lang="nl-NL" sz="3200" b="1" dirty="0"/>
              <a:t>geroemd</a:t>
            </a:r>
            <a:r>
              <a:rPr lang="nl-NL" sz="3200" dirty="0"/>
              <a:t> worden door </a:t>
            </a:r>
            <a:r>
              <a:rPr lang="nl-NL" sz="3200" b="1" dirty="0"/>
              <a:t>alle volken</a:t>
            </a:r>
            <a:r>
              <a:rPr lang="nl-NL" sz="3200" dirty="0"/>
              <a:t> </a:t>
            </a:r>
            <a:r>
              <a:rPr lang="nl-NL" sz="2700" dirty="0"/>
              <a:t>(Jesaja 62:1-7; Jeremia 33:9; Zefanja 3:20; Psalmen 46:5-12)</a:t>
            </a:r>
            <a:r>
              <a:rPr lang="nl-NL" sz="3200" dirty="0"/>
              <a:t>.</a:t>
            </a:r>
          </a:p>
          <a:p>
            <a:r>
              <a:rPr lang="nl-NL" sz="3200" dirty="0"/>
              <a:t>Jezus zal heersen vanuit </a:t>
            </a:r>
            <a:r>
              <a:rPr lang="nl-NL" sz="3200" b="1" dirty="0"/>
              <a:t>Jeruzalem</a:t>
            </a:r>
            <a:r>
              <a:rPr lang="nl-NL" sz="3200" dirty="0"/>
              <a:t>; nieuwe Jeruzalem ‘zweeft’ boven de aarde </a:t>
            </a:r>
            <a:r>
              <a:rPr lang="nl-NL" sz="2700" dirty="0"/>
              <a:t>(Luk. 1:33; Jes. 11:10; Zach. 2:10-11; Ez. 43:1-7; 1 Kor. 15:22-25; Hand. 1:6; Matt. 19:28)</a:t>
            </a:r>
            <a:r>
              <a:rPr lang="nl-NL" sz="3200" dirty="0"/>
              <a:t>.</a:t>
            </a:r>
          </a:p>
          <a:p>
            <a:r>
              <a:rPr lang="nl-NL" sz="3200" dirty="0"/>
              <a:t>Jezus zal zitten op de </a:t>
            </a:r>
            <a:r>
              <a:rPr lang="nl-NL" sz="3200" b="1" dirty="0"/>
              <a:t>troon van David </a:t>
            </a:r>
            <a:r>
              <a:rPr lang="nl-NL" sz="2700" dirty="0"/>
              <a:t>(Jer. 23:5; 30:9; 33:15-26; Ez. 34:23; 37:24; Hosea 3:5; Amos 9:11; Hand. 15:16,17; Lukas 1:32)</a:t>
            </a:r>
            <a:r>
              <a:rPr lang="nl-NL" sz="3200" dirty="0"/>
              <a:t>.</a:t>
            </a:r>
          </a:p>
          <a:p>
            <a:r>
              <a:rPr lang="nl-NL" sz="3200" dirty="0"/>
              <a:t>De </a:t>
            </a:r>
            <a:r>
              <a:rPr lang="nl-NL" sz="3200" b="1" dirty="0"/>
              <a:t>rechtvaardigen heersen </a:t>
            </a:r>
            <a:r>
              <a:rPr lang="nl-NL" sz="3200" dirty="0"/>
              <a:t>op </a:t>
            </a:r>
            <a:r>
              <a:rPr lang="nl-NL" sz="3200" b="1" dirty="0"/>
              <a:t>aarde</a:t>
            </a:r>
            <a:r>
              <a:rPr lang="nl-NL" sz="3200" dirty="0"/>
              <a:t> / in </a:t>
            </a:r>
            <a:r>
              <a:rPr lang="nl-NL" sz="3200" b="1" dirty="0"/>
              <a:t>hemel</a:t>
            </a:r>
            <a:r>
              <a:rPr lang="nl-NL" sz="3200" dirty="0"/>
              <a:t>; ‘Jakobsladder’.</a:t>
            </a:r>
          </a:p>
        </p:txBody>
      </p:sp>
    </p:spTree>
    <p:extLst>
      <p:ext uri="{BB962C8B-B14F-4D97-AF65-F5344CB8AC3E}">
        <p14:creationId xmlns:p14="http://schemas.microsoft.com/office/powerpoint/2010/main" val="39543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58A2B-ECE8-0E28-01B0-5A0EE53538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3591C4-2004-D46F-8DA4-C2AF1619A17C}"/>
              </a:ext>
            </a:extLst>
          </p:cNvPr>
          <p:cNvSpPr>
            <a:spLocks noGrp="1"/>
          </p:cNvSpPr>
          <p:nvPr>
            <p:ph type="title"/>
          </p:nvPr>
        </p:nvSpPr>
        <p:spPr>
          <a:xfrm>
            <a:off x="838200" y="386897"/>
            <a:ext cx="10515600" cy="1325563"/>
          </a:xfrm>
        </p:spPr>
        <p:txBody>
          <a:bodyPr>
            <a:normAutofit/>
          </a:bodyPr>
          <a:lstStyle/>
          <a:p>
            <a:pPr algn="ctr"/>
            <a:r>
              <a:rPr lang="nl-NL" b="1" dirty="0"/>
              <a:t>Bijbelse profetieën over het </a:t>
            </a:r>
            <a:br>
              <a:rPr lang="nl-NL" b="1" dirty="0"/>
            </a:br>
            <a:r>
              <a:rPr lang="nl-NL" b="1" dirty="0"/>
              <a:t>Duizendjarig Vrederijk: kenmerken</a:t>
            </a:r>
          </a:p>
        </p:txBody>
      </p:sp>
      <p:sp>
        <p:nvSpPr>
          <p:cNvPr id="3" name="Tijdelijke aanduiding voor inhoud 2">
            <a:extLst>
              <a:ext uri="{FF2B5EF4-FFF2-40B4-BE49-F238E27FC236}">
                <a16:creationId xmlns:a16="http://schemas.microsoft.com/office/drawing/2014/main" id="{E4B9D6C3-BCBB-72DE-41DA-F269371E441C}"/>
              </a:ext>
            </a:extLst>
          </p:cNvPr>
          <p:cNvSpPr>
            <a:spLocks noGrp="1"/>
          </p:cNvSpPr>
          <p:nvPr>
            <p:ph idx="1"/>
          </p:nvPr>
        </p:nvSpPr>
        <p:spPr>
          <a:xfrm>
            <a:off x="625929" y="2068285"/>
            <a:ext cx="10940142" cy="4217534"/>
          </a:xfrm>
        </p:spPr>
        <p:txBody>
          <a:bodyPr>
            <a:normAutofit/>
          </a:bodyPr>
          <a:lstStyle/>
          <a:p>
            <a:r>
              <a:rPr lang="nl-NL" sz="3200" b="1" dirty="0"/>
              <a:t>Israël</a:t>
            </a:r>
            <a:r>
              <a:rPr lang="nl-NL" sz="3200" dirty="0"/>
              <a:t> zal </a:t>
            </a:r>
            <a:r>
              <a:rPr lang="nl-NL" sz="3200" b="1" dirty="0"/>
              <a:t>verheerlijkt</a:t>
            </a:r>
            <a:r>
              <a:rPr lang="nl-NL" sz="3200" dirty="0"/>
              <a:t> worden </a:t>
            </a:r>
            <a:r>
              <a:rPr lang="nl-NL" sz="2400" dirty="0"/>
              <a:t>(Jesaja 60:15; Jeremia 33:9; vergelijk Lukas 2:32)</a:t>
            </a:r>
            <a:r>
              <a:rPr lang="nl-NL" dirty="0"/>
              <a:t> </a:t>
            </a:r>
            <a:r>
              <a:rPr lang="nl-NL" sz="3200" dirty="0"/>
              <a:t>en voor </a:t>
            </a:r>
            <a:r>
              <a:rPr lang="nl-NL" sz="3200" b="1" dirty="0"/>
              <a:t>altijd wonen </a:t>
            </a:r>
            <a:r>
              <a:rPr lang="nl-NL" sz="3200" dirty="0"/>
              <a:t>in zijn </a:t>
            </a:r>
            <a:r>
              <a:rPr lang="nl-NL" sz="3200" b="1" dirty="0"/>
              <a:t>eigen land </a:t>
            </a:r>
            <a:r>
              <a:rPr lang="nl-NL" sz="2400" dirty="0"/>
              <a:t>(Genesis 15:18; 1 Koningen 4:21; 2 Kronieken 9:26; Psalmen 72:8; Micha 7:12; Zacharia 9:10; Jesaja 60:21)</a:t>
            </a:r>
            <a:r>
              <a:rPr lang="nl-NL" dirty="0"/>
              <a:t>.</a:t>
            </a:r>
          </a:p>
          <a:p>
            <a:r>
              <a:rPr lang="nl-NL" sz="3200" dirty="0"/>
              <a:t>Er komt nog </a:t>
            </a:r>
            <a:r>
              <a:rPr lang="nl-NL" sz="3200" b="1" dirty="0"/>
              <a:t>zonde</a:t>
            </a:r>
            <a:r>
              <a:rPr lang="nl-NL" sz="3200" dirty="0"/>
              <a:t> voor; zondaars zullen echter sterven, i.t.t. de rechtvaardigen </a:t>
            </a:r>
            <a:r>
              <a:rPr lang="nl-NL" sz="2400" dirty="0"/>
              <a:t>(Psalm. 101:3-8; vgl. Zefanja. 3:5; Jesaja 65:20)</a:t>
            </a:r>
            <a:r>
              <a:rPr lang="nl-NL" dirty="0"/>
              <a:t>. </a:t>
            </a:r>
          </a:p>
          <a:p>
            <a:r>
              <a:rPr lang="nl-NL" sz="3200" dirty="0"/>
              <a:t>De mensen die niet jaarlijks optrekken naar </a:t>
            </a:r>
            <a:r>
              <a:rPr lang="nl-NL" sz="3200" b="1" dirty="0"/>
              <a:t>Jeruzalem</a:t>
            </a:r>
            <a:r>
              <a:rPr lang="nl-NL" sz="3200" dirty="0"/>
              <a:t> om het </a:t>
            </a:r>
            <a:r>
              <a:rPr lang="nl-NL" sz="3200" b="1" dirty="0"/>
              <a:t>Loofhuttenfeest</a:t>
            </a:r>
            <a:r>
              <a:rPr lang="nl-NL" sz="3200" dirty="0"/>
              <a:t> te vieren, worden door een plaag getroffen </a:t>
            </a:r>
            <a:r>
              <a:rPr lang="nl-NL" sz="2400" dirty="0"/>
              <a:t>(Zacharia 14:17-19)</a:t>
            </a:r>
            <a:r>
              <a:rPr lang="nl-NL" dirty="0"/>
              <a:t>.</a:t>
            </a:r>
          </a:p>
        </p:txBody>
      </p:sp>
    </p:spTree>
    <p:extLst>
      <p:ext uri="{BB962C8B-B14F-4D97-AF65-F5344CB8AC3E}">
        <p14:creationId xmlns:p14="http://schemas.microsoft.com/office/powerpoint/2010/main" val="21864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4E1ADB-D8D4-074E-94C1-4C34DC336303}"/>
              </a:ext>
            </a:extLst>
          </p:cNvPr>
          <p:cNvSpPr>
            <a:spLocks noGrp="1"/>
          </p:cNvSpPr>
          <p:nvPr>
            <p:ph type="title"/>
          </p:nvPr>
        </p:nvSpPr>
        <p:spPr>
          <a:xfrm>
            <a:off x="566057" y="321582"/>
            <a:ext cx="11059886" cy="1325563"/>
          </a:xfrm>
        </p:spPr>
        <p:txBody>
          <a:bodyPr/>
          <a:lstStyle/>
          <a:p>
            <a:r>
              <a:rPr lang="nl-NL" b="1" dirty="0"/>
              <a:t>De tempelvisioenen van Ezechiël (Ezechiël 40-48)</a:t>
            </a:r>
          </a:p>
        </p:txBody>
      </p:sp>
      <p:sp>
        <p:nvSpPr>
          <p:cNvPr id="3" name="Tijdelijke aanduiding voor inhoud 2">
            <a:extLst>
              <a:ext uri="{FF2B5EF4-FFF2-40B4-BE49-F238E27FC236}">
                <a16:creationId xmlns:a16="http://schemas.microsoft.com/office/drawing/2014/main" id="{586F5432-3EC2-63E7-E49B-7B4F8C61AD75}"/>
              </a:ext>
            </a:extLst>
          </p:cNvPr>
          <p:cNvSpPr>
            <a:spLocks noGrp="1"/>
          </p:cNvSpPr>
          <p:nvPr>
            <p:ph idx="1"/>
          </p:nvPr>
        </p:nvSpPr>
        <p:spPr>
          <a:xfrm>
            <a:off x="680357" y="1790473"/>
            <a:ext cx="10831286" cy="4338057"/>
          </a:xfrm>
        </p:spPr>
        <p:txBody>
          <a:bodyPr>
            <a:normAutofit/>
          </a:bodyPr>
          <a:lstStyle/>
          <a:p>
            <a:r>
              <a:rPr lang="nl-NL" sz="3000" b="1" dirty="0"/>
              <a:t>Hoofdstuk 40-42</a:t>
            </a:r>
            <a:r>
              <a:rPr lang="nl-NL" sz="3000" dirty="0"/>
              <a:t>: het visioen van de nieuwe tempel, de tempel vanbinnen én de priestervertrekken van de tempel;</a:t>
            </a:r>
          </a:p>
          <a:p>
            <a:r>
              <a:rPr lang="nl-NL" sz="3000" b="1" dirty="0"/>
              <a:t>Hoofdstuk 43-44</a:t>
            </a:r>
            <a:r>
              <a:rPr lang="nl-NL" sz="3000" dirty="0"/>
              <a:t>: de heerlijkheid van God keert terug in de nieuwe tempel, de zonen van </a:t>
            </a:r>
            <a:r>
              <a:rPr lang="nl-NL" sz="3000" dirty="0" err="1"/>
              <a:t>Zadok</a:t>
            </a:r>
            <a:r>
              <a:rPr lang="nl-NL" sz="3000" dirty="0"/>
              <a:t> als dienaren van de nieuwe tempel;</a:t>
            </a:r>
          </a:p>
          <a:p>
            <a:r>
              <a:rPr lang="nl-NL" sz="3000" b="1" dirty="0"/>
              <a:t>Hoofdstuk 45-46</a:t>
            </a:r>
            <a:r>
              <a:rPr lang="nl-NL" sz="3000" dirty="0"/>
              <a:t>: de verdeling van het land, het offer van de vorst; </a:t>
            </a:r>
          </a:p>
          <a:p>
            <a:r>
              <a:rPr lang="nl-NL" sz="3000" b="1" dirty="0"/>
              <a:t>Hoofdstuk 47</a:t>
            </a:r>
            <a:r>
              <a:rPr lang="nl-NL" sz="3000" dirty="0"/>
              <a:t>: het heilige water uit de nieuwe tempel, de grenzen van het land;</a:t>
            </a:r>
          </a:p>
          <a:p>
            <a:r>
              <a:rPr lang="nl-NL" sz="3000" b="1" dirty="0"/>
              <a:t>Hoofdstuk 48</a:t>
            </a:r>
            <a:r>
              <a:rPr lang="nl-NL" sz="3000" dirty="0"/>
              <a:t>: de nieuwe verdeling van het land, de poorten en de naam van de stad.</a:t>
            </a:r>
          </a:p>
        </p:txBody>
      </p:sp>
      <p:pic>
        <p:nvPicPr>
          <p:cNvPr id="5" name="Afbeelding 4">
            <a:extLst>
              <a:ext uri="{FF2B5EF4-FFF2-40B4-BE49-F238E27FC236}">
                <a16:creationId xmlns:a16="http://schemas.microsoft.com/office/drawing/2014/main" id="{0336E141-0EDD-E50D-224B-FB5FE88C8049}"/>
              </a:ext>
            </a:extLst>
          </p:cNvPr>
          <p:cNvPicPr>
            <a:picLocks noChangeAspect="1"/>
          </p:cNvPicPr>
          <p:nvPr/>
        </p:nvPicPr>
        <p:blipFill>
          <a:blip r:embed="rId2"/>
          <a:stretch>
            <a:fillRect/>
          </a:stretch>
        </p:blipFill>
        <p:spPr>
          <a:xfrm>
            <a:off x="442107" y="264205"/>
            <a:ext cx="11307786" cy="6329589"/>
          </a:xfrm>
          <a:prstGeom prst="rect">
            <a:avLst/>
          </a:prstGeom>
          <a:ln>
            <a:noFill/>
          </a:ln>
          <a:effectLst>
            <a:outerShdw blurRad="292100" dist="139700" dir="2700000" algn="tl" rotWithShape="0">
              <a:srgbClr val="333333">
                <a:alpha val="65000"/>
              </a:srgbClr>
            </a:outerShdw>
          </a:effectLst>
        </p:spPr>
      </p:pic>
      <p:pic>
        <p:nvPicPr>
          <p:cNvPr id="6" name="Afbeelding 5">
            <a:extLst>
              <a:ext uri="{FF2B5EF4-FFF2-40B4-BE49-F238E27FC236}">
                <a16:creationId xmlns:a16="http://schemas.microsoft.com/office/drawing/2014/main" id="{9BA95A7E-A6F5-3F48-092A-FC05C5298CD7}"/>
              </a:ext>
            </a:extLst>
          </p:cNvPr>
          <p:cNvPicPr>
            <a:picLocks noChangeAspect="1"/>
          </p:cNvPicPr>
          <p:nvPr/>
        </p:nvPicPr>
        <p:blipFill>
          <a:blip r:embed="rId3"/>
          <a:stretch>
            <a:fillRect/>
          </a:stretch>
        </p:blipFill>
        <p:spPr>
          <a:xfrm>
            <a:off x="442107" y="264205"/>
            <a:ext cx="11307786" cy="6328423"/>
          </a:xfrm>
          <a:prstGeom prst="rect">
            <a:avLst/>
          </a:prstGeom>
        </p:spPr>
      </p:pic>
      <p:pic>
        <p:nvPicPr>
          <p:cNvPr id="7" name="Afbeelding 6">
            <a:extLst>
              <a:ext uri="{FF2B5EF4-FFF2-40B4-BE49-F238E27FC236}">
                <a16:creationId xmlns:a16="http://schemas.microsoft.com/office/drawing/2014/main" id="{93FCC5CD-C8B8-8C2D-7F79-4A3D76E6DC62}"/>
              </a:ext>
            </a:extLst>
          </p:cNvPr>
          <p:cNvPicPr>
            <a:picLocks noChangeAspect="1"/>
          </p:cNvPicPr>
          <p:nvPr/>
        </p:nvPicPr>
        <p:blipFill>
          <a:blip r:embed="rId4"/>
          <a:stretch>
            <a:fillRect/>
          </a:stretch>
        </p:blipFill>
        <p:spPr>
          <a:xfrm>
            <a:off x="6632570" y="263039"/>
            <a:ext cx="5117323" cy="6328422"/>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CA31E2EA-D9EB-E692-2856-DF5434C1B7DB}"/>
              </a:ext>
            </a:extLst>
          </p:cNvPr>
          <p:cNvPicPr>
            <a:picLocks noChangeAspect="1"/>
          </p:cNvPicPr>
          <p:nvPr/>
        </p:nvPicPr>
        <p:blipFill>
          <a:blip r:embed="rId5"/>
          <a:srcRect r="2180"/>
          <a:stretch>
            <a:fillRect/>
          </a:stretch>
        </p:blipFill>
        <p:spPr>
          <a:xfrm>
            <a:off x="442107" y="263039"/>
            <a:ext cx="6190463" cy="6328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31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EA71F-48D6-1601-ADB8-ADBC135D1E51}"/>
              </a:ext>
            </a:extLst>
          </p:cNvPr>
          <p:cNvSpPr>
            <a:spLocks noGrp="1"/>
          </p:cNvSpPr>
          <p:nvPr>
            <p:ph type="title"/>
          </p:nvPr>
        </p:nvSpPr>
        <p:spPr/>
        <p:txBody>
          <a:bodyPr/>
          <a:lstStyle/>
          <a:p>
            <a:pPr algn="ctr"/>
            <a:r>
              <a:rPr lang="nl-NL" b="1" dirty="0"/>
              <a:t>Gerechtigheid onder Gods heerschappij</a:t>
            </a:r>
          </a:p>
        </p:txBody>
      </p:sp>
      <p:sp>
        <p:nvSpPr>
          <p:cNvPr id="3" name="Tijdelijke aanduiding voor inhoud 2">
            <a:extLst>
              <a:ext uri="{FF2B5EF4-FFF2-40B4-BE49-F238E27FC236}">
                <a16:creationId xmlns:a16="http://schemas.microsoft.com/office/drawing/2014/main" id="{3C79F57D-0684-4041-3F42-D5730E64A857}"/>
              </a:ext>
            </a:extLst>
          </p:cNvPr>
          <p:cNvSpPr>
            <a:spLocks noGrp="1"/>
          </p:cNvSpPr>
          <p:nvPr>
            <p:ph idx="1"/>
          </p:nvPr>
        </p:nvSpPr>
        <p:spPr>
          <a:xfrm>
            <a:off x="560614" y="1839686"/>
            <a:ext cx="11070771" cy="4082143"/>
          </a:xfrm>
        </p:spPr>
        <p:txBody>
          <a:bodyPr>
            <a:normAutofit/>
          </a:bodyPr>
          <a:lstStyle/>
          <a:p>
            <a:r>
              <a:rPr lang="nl-NL" sz="3200" dirty="0"/>
              <a:t>Na deze laatste confrontatie (tweede oorlog </a:t>
            </a:r>
            <a:r>
              <a:rPr lang="nl-NL" sz="3200" dirty="0" err="1"/>
              <a:t>Gog</a:t>
            </a:r>
            <a:r>
              <a:rPr lang="nl-NL" sz="3200" dirty="0"/>
              <a:t> en </a:t>
            </a:r>
            <a:r>
              <a:rPr lang="nl-NL" sz="3200" dirty="0" err="1"/>
              <a:t>Magog</a:t>
            </a:r>
            <a:r>
              <a:rPr lang="nl-NL" sz="3200" dirty="0"/>
              <a:t> én Grote Witte Troon) zal God een </a:t>
            </a:r>
            <a:r>
              <a:rPr lang="nl-NL" sz="3200" b="1" dirty="0"/>
              <a:t>nieuwe aarde </a:t>
            </a:r>
            <a:r>
              <a:rPr lang="nl-NL" sz="3200" dirty="0"/>
              <a:t>scheppen. </a:t>
            </a:r>
          </a:p>
          <a:p>
            <a:r>
              <a:rPr lang="nl-NL" sz="3200" dirty="0"/>
              <a:t>In het </a:t>
            </a:r>
            <a:r>
              <a:rPr lang="nl-NL" sz="3200" u="sng" dirty="0"/>
              <a:t>Duizendjarig Vrederijk</a:t>
            </a:r>
            <a:r>
              <a:rPr lang="nl-NL" sz="3200" dirty="0"/>
              <a:t> </a:t>
            </a:r>
            <a:r>
              <a:rPr lang="nl-NL" sz="3200" b="1" dirty="0">
                <a:highlight>
                  <a:srgbClr val="FFFF00"/>
                </a:highlight>
              </a:rPr>
              <a:t>regeert</a:t>
            </a:r>
            <a:r>
              <a:rPr lang="nl-NL" sz="3200" dirty="0"/>
              <a:t> de </a:t>
            </a:r>
            <a:r>
              <a:rPr lang="nl-NL" sz="3200" b="1" dirty="0"/>
              <a:t>gerechtigheid</a:t>
            </a:r>
            <a:r>
              <a:rPr lang="nl-NL" sz="3200" dirty="0"/>
              <a:t>, maar op de </a:t>
            </a:r>
            <a:r>
              <a:rPr lang="nl-NL" sz="3200" u="sng" dirty="0"/>
              <a:t>nieuwe aarde</a:t>
            </a:r>
            <a:r>
              <a:rPr lang="nl-NL" sz="3200" dirty="0"/>
              <a:t> </a:t>
            </a:r>
            <a:r>
              <a:rPr lang="nl-NL" sz="3200" b="1" dirty="0">
                <a:highlight>
                  <a:srgbClr val="FFFF00"/>
                </a:highlight>
              </a:rPr>
              <a:t>woont</a:t>
            </a:r>
            <a:r>
              <a:rPr lang="nl-NL" sz="3200" dirty="0"/>
              <a:t> de </a:t>
            </a:r>
            <a:r>
              <a:rPr lang="nl-NL" sz="3200" b="1" dirty="0"/>
              <a:t>gerechtigheid</a:t>
            </a:r>
            <a:r>
              <a:rPr lang="nl-NL" sz="3200" dirty="0"/>
              <a:t> </a:t>
            </a:r>
            <a:r>
              <a:rPr lang="nl-NL" dirty="0"/>
              <a:t>(2 Petrus 3:13; Jesaja 9:6; 32:1; 65:20; Psalmen 101:6-8; Zefanja 3:5)</a:t>
            </a:r>
            <a:r>
              <a:rPr lang="nl-NL" sz="3200" dirty="0"/>
              <a:t>.</a:t>
            </a:r>
          </a:p>
          <a:p>
            <a:r>
              <a:rPr lang="nl-NL" sz="3200" dirty="0"/>
              <a:t>In het duizendjarig vrederijk heerste de gerechtigheid nog door </a:t>
            </a:r>
            <a:r>
              <a:rPr lang="nl-NL" sz="3200" b="1" dirty="0"/>
              <a:t>macht</a:t>
            </a:r>
            <a:r>
              <a:rPr lang="nl-NL" sz="3200" dirty="0"/>
              <a:t> </a:t>
            </a:r>
            <a:r>
              <a:rPr lang="nl-NL" dirty="0"/>
              <a:t>(Jesaja 32:1; 60:17)</a:t>
            </a:r>
            <a:r>
              <a:rPr lang="nl-NL" sz="3200" dirty="0"/>
              <a:t>, op de nieuwe aarde kunnen de </a:t>
            </a:r>
            <a:r>
              <a:rPr lang="nl-NL" sz="3200" b="1" dirty="0"/>
              <a:t>heiligen</a:t>
            </a:r>
            <a:r>
              <a:rPr lang="nl-NL" sz="3200" dirty="0"/>
              <a:t> simpelweg </a:t>
            </a:r>
            <a:r>
              <a:rPr lang="nl-NL" sz="3200" b="1" dirty="0"/>
              <a:t>niet meer zondigen</a:t>
            </a:r>
            <a:r>
              <a:rPr lang="nl-NL" sz="3200" dirty="0"/>
              <a:t>.</a:t>
            </a:r>
          </a:p>
        </p:txBody>
      </p:sp>
    </p:spTree>
    <p:extLst>
      <p:ext uri="{BB962C8B-B14F-4D97-AF65-F5344CB8AC3E}">
        <p14:creationId xmlns:p14="http://schemas.microsoft.com/office/powerpoint/2010/main" val="42628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CCB5E-D411-B017-40AF-B098FAE092D8}"/>
              </a:ext>
            </a:extLst>
          </p:cNvPr>
          <p:cNvSpPr>
            <a:spLocks noGrp="1"/>
          </p:cNvSpPr>
          <p:nvPr>
            <p:ph type="title"/>
          </p:nvPr>
        </p:nvSpPr>
        <p:spPr>
          <a:xfrm>
            <a:off x="838200" y="500034"/>
            <a:ext cx="10515600" cy="1325563"/>
          </a:xfrm>
        </p:spPr>
        <p:txBody>
          <a:bodyPr/>
          <a:lstStyle/>
          <a:p>
            <a:pPr algn="ctr"/>
            <a:r>
              <a:rPr lang="nl-NL" b="1" dirty="0"/>
              <a:t>Het Koninkrijk van God / de hemel: </a:t>
            </a:r>
            <a:br>
              <a:rPr lang="nl-NL" b="1" dirty="0"/>
            </a:br>
            <a:r>
              <a:rPr lang="nl-NL" b="1" dirty="0"/>
              <a:t>God zal door Christus in gerechtigheid regeren </a:t>
            </a:r>
          </a:p>
        </p:txBody>
      </p:sp>
      <p:sp>
        <p:nvSpPr>
          <p:cNvPr id="3" name="Tijdelijke aanduiding voor inhoud 2">
            <a:extLst>
              <a:ext uri="{FF2B5EF4-FFF2-40B4-BE49-F238E27FC236}">
                <a16:creationId xmlns:a16="http://schemas.microsoft.com/office/drawing/2014/main" id="{8274B2A2-1668-7220-1146-55EB37F44F07}"/>
              </a:ext>
            </a:extLst>
          </p:cNvPr>
          <p:cNvSpPr>
            <a:spLocks noGrp="1"/>
          </p:cNvSpPr>
          <p:nvPr>
            <p:ph idx="1"/>
          </p:nvPr>
        </p:nvSpPr>
        <p:spPr>
          <a:xfrm>
            <a:off x="514931" y="2111829"/>
            <a:ext cx="11162138" cy="4289680"/>
          </a:xfrm>
        </p:spPr>
        <p:txBody>
          <a:bodyPr>
            <a:normAutofit/>
          </a:bodyPr>
          <a:lstStyle/>
          <a:p>
            <a:r>
              <a:rPr lang="nl-NL" sz="3200" dirty="0"/>
              <a:t>De </a:t>
            </a:r>
            <a:r>
              <a:rPr lang="nl-NL" sz="3200" b="1" dirty="0"/>
              <a:t>profeten van het Oude Testament </a:t>
            </a:r>
            <a:r>
              <a:rPr lang="nl-NL" sz="3200" dirty="0"/>
              <a:t>hebben over die </a:t>
            </a:r>
            <a:r>
              <a:rPr lang="nl-NL" sz="3200" b="1" dirty="0"/>
              <a:t>heilstijd</a:t>
            </a:r>
            <a:r>
              <a:rPr lang="nl-NL" sz="3200" dirty="0"/>
              <a:t> uitvoerig </a:t>
            </a:r>
            <a:r>
              <a:rPr lang="nl-NL" sz="3200" b="1" dirty="0"/>
              <a:t>geprofeteerd</a:t>
            </a:r>
            <a:r>
              <a:rPr lang="nl-NL" sz="3200" dirty="0"/>
              <a:t>; zij hebben gesproken over de </a:t>
            </a:r>
            <a:r>
              <a:rPr lang="nl-NL" sz="3200" b="1" dirty="0"/>
              <a:t>komst</a:t>
            </a:r>
            <a:r>
              <a:rPr lang="nl-NL" sz="3200" dirty="0"/>
              <a:t> van de </a:t>
            </a:r>
            <a:r>
              <a:rPr lang="nl-NL" sz="3200" b="1" dirty="0"/>
              <a:t>Messias</a:t>
            </a:r>
            <a:r>
              <a:rPr lang="nl-NL" sz="3200" dirty="0"/>
              <a:t> en over </a:t>
            </a:r>
            <a:r>
              <a:rPr lang="nl-NL" sz="3200" b="1" dirty="0"/>
              <a:t>Zijn regering </a:t>
            </a:r>
            <a:r>
              <a:rPr lang="nl-NL" dirty="0"/>
              <a:t>(Jesaja 9:5-6; 32:1-8)</a:t>
            </a:r>
            <a:r>
              <a:rPr lang="nl-NL" sz="3200" dirty="0"/>
              <a:t>.</a:t>
            </a:r>
          </a:p>
          <a:p>
            <a:r>
              <a:rPr lang="nl-NL" sz="3200" dirty="0"/>
              <a:t>Dat koninkrijk was nabijgekomen toen Jezus Christus op aarde verscheen; </a:t>
            </a:r>
          </a:p>
          <a:p>
            <a:r>
              <a:rPr lang="nl-NL" sz="3200" dirty="0"/>
              <a:t>In Christus was het </a:t>
            </a:r>
            <a:r>
              <a:rPr lang="nl-NL" sz="3200" b="1" dirty="0"/>
              <a:t>Koninkrijk als het ware aanwezig</a:t>
            </a:r>
            <a:r>
              <a:rPr lang="nl-NL" sz="3200" dirty="0"/>
              <a:t>; Hij was de Koning en in zijn leven kon men zien wat een leven in overeenstemming met de wetten van dat Koninkrijk inhoudt.</a:t>
            </a:r>
          </a:p>
        </p:txBody>
      </p:sp>
    </p:spTree>
    <p:extLst>
      <p:ext uri="{BB962C8B-B14F-4D97-AF65-F5344CB8AC3E}">
        <p14:creationId xmlns:p14="http://schemas.microsoft.com/office/powerpoint/2010/main" val="175083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6EFDE-B5CE-1600-DB1B-49CB1EA1F27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170AEA-709D-15A1-EAD3-66470F592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50461E06-6BE6-6448-173E-0C987C68E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useBgFill="1">
        <p:nvSpPr>
          <p:cNvPr id="12" name="Freeform: Shape 11">
            <a:extLst>
              <a:ext uri="{FF2B5EF4-FFF2-40B4-BE49-F238E27FC236}">
                <a16:creationId xmlns:a16="http://schemas.microsoft.com/office/drawing/2014/main" id="{E32DDEB9-8F04-1F65-E0E4-0DD3ACD13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5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5327024E-6F79-7E52-1975-32ADA9C89C2C}"/>
              </a:ext>
            </a:extLst>
          </p:cNvPr>
          <p:cNvSpPr>
            <a:spLocks noGrp="1"/>
          </p:cNvSpPr>
          <p:nvPr>
            <p:ph type="ctrTitle"/>
          </p:nvPr>
        </p:nvSpPr>
        <p:spPr>
          <a:xfrm>
            <a:off x="2667000" y="845430"/>
            <a:ext cx="6858000" cy="4429180"/>
          </a:xfrm>
        </p:spPr>
        <p:txBody>
          <a:bodyPr anchor="ctr">
            <a:normAutofit/>
          </a:bodyPr>
          <a:lstStyle/>
          <a:p>
            <a:r>
              <a:rPr lang="nl-NL" sz="4900" i="1" dirty="0"/>
              <a:t>Het </a:t>
            </a:r>
            <a:r>
              <a:rPr lang="nl-NL" sz="4900" i="1" u="sng" dirty="0"/>
              <a:t>Koninkrijk</a:t>
            </a:r>
            <a:r>
              <a:rPr lang="nl-NL" sz="4900" i="1" dirty="0"/>
              <a:t> in het</a:t>
            </a:r>
            <a:br>
              <a:rPr lang="nl-NL" sz="4900" i="1" dirty="0"/>
            </a:br>
            <a:r>
              <a:rPr lang="nl-NL" sz="4900" b="1" i="1" dirty="0"/>
              <a:t>Oude Testament</a:t>
            </a:r>
            <a:br>
              <a:rPr lang="nl-NL" sz="5300" i="1" dirty="0"/>
            </a:br>
            <a:br>
              <a:rPr lang="nl-NL" sz="5300" dirty="0"/>
            </a:br>
            <a:r>
              <a:rPr lang="nl-NL" sz="7200" dirty="0"/>
              <a:t>Het Koninkrijk </a:t>
            </a:r>
            <a:br>
              <a:rPr lang="nl-NL" sz="7200" dirty="0"/>
            </a:br>
            <a:r>
              <a:rPr lang="nl-NL" sz="7200" dirty="0"/>
              <a:t>van God</a:t>
            </a:r>
            <a:endParaRPr lang="nl-NL" sz="6300" dirty="0">
              <a:solidFill>
                <a:srgbClr val="FF0000"/>
              </a:solidFill>
            </a:endParaRPr>
          </a:p>
        </p:txBody>
      </p:sp>
      <p:sp>
        <p:nvSpPr>
          <p:cNvPr id="3" name="Ondertitel 2">
            <a:extLst>
              <a:ext uri="{FF2B5EF4-FFF2-40B4-BE49-F238E27FC236}">
                <a16:creationId xmlns:a16="http://schemas.microsoft.com/office/drawing/2014/main" id="{8FEBB742-76A2-F427-CA70-0885BEF621D6}"/>
              </a:ext>
            </a:extLst>
          </p:cNvPr>
          <p:cNvSpPr>
            <a:spLocks noGrp="1"/>
          </p:cNvSpPr>
          <p:nvPr>
            <p:ph type="subTitle" idx="1"/>
          </p:nvPr>
        </p:nvSpPr>
        <p:spPr>
          <a:xfrm>
            <a:off x="4312920" y="5685868"/>
            <a:ext cx="3566160" cy="760874"/>
          </a:xfrm>
        </p:spPr>
        <p:txBody>
          <a:bodyPr anchor="ctr">
            <a:normAutofit/>
          </a:bodyPr>
          <a:lstStyle/>
          <a:p>
            <a:r>
              <a:rPr lang="nl-NL" sz="3600" dirty="0"/>
              <a:t>Levi Shane Sminia</a:t>
            </a:r>
          </a:p>
        </p:txBody>
      </p:sp>
      <p:sp>
        <p:nvSpPr>
          <p:cNvPr id="14" name="Rectangle 13">
            <a:extLst>
              <a:ext uri="{FF2B5EF4-FFF2-40B4-BE49-F238E27FC236}">
                <a16:creationId xmlns:a16="http://schemas.microsoft.com/office/drawing/2014/main" id="{0AA4E7C1-0FBC-1867-0498-68201C235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920" y="5524786"/>
            <a:ext cx="356616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422568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44AB0-539F-07B4-4507-8D16471F26C0}"/>
            </a:ext>
          </a:extLst>
        </p:cNvPr>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D1EB2651-0862-7637-F2AD-F4CF01F63EB8}"/>
              </a:ext>
            </a:extLst>
          </p:cNvPr>
          <p:cNvPicPr>
            <a:picLocks noChangeAspect="1"/>
          </p:cNvPicPr>
          <p:nvPr/>
        </p:nvPicPr>
        <p:blipFill rotWithShape="1">
          <a:blip r:embed="rId2"/>
          <a:srcRect t="2752" r="9091" b="1671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92D7CE46-2127-B007-0C23-18B9D9C05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4AFAD06-88D7-FCC5-D72E-146E2A79B230}"/>
              </a:ext>
            </a:extLst>
          </p:cNvPr>
          <p:cNvSpPr>
            <a:spLocks noGrp="1"/>
          </p:cNvSpPr>
          <p:nvPr>
            <p:ph type="title"/>
          </p:nvPr>
        </p:nvSpPr>
        <p:spPr>
          <a:xfrm>
            <a:off x="594804" y="640263"/>
            <a:ext cx="6619811" cy="1344975"/>
          </a:xfrm>
        </p:spPr>
        <p:txBody>
          <a:bodyPr>
            <a:normAutofit/>
          </a:bodyPr>
          <a:lstStyle/>
          <a:p>
            <a:r>
              <a:rPr lang="nl-NL" sz="5400" b="1" dirty="0"/>
              <a:t>Schriftlezingen</a:t>
            </a:r>
          </a:p>
        </p:txBody>
      </p:sp>
      <p:sp>
        <p:nvSpPr>
          <p:cNvPr id="3" name="Tijdelijke aanduiding voor inhoud 2">
            <a:extLst>
              <a:ext uri="{FF2B5EF4-FFF2-40B4-BE49-F238E27FC236}">
                <a16:creationId xmlns:a16="http://schemas.microsoft.com/office/drawing/2014/main" id="{006916B2-2971-56D3-6096-005DC9ED861D}"/>
              </a:ext>
            </a:extLst>
          </p:cNvPr>
          <p:cNvSpPr>
            <a:spLocks noGrp="1"/>
          </p:cNvSpPr>
          <p:nvPr>
            <p:ph idx="1"/>
          </p:nvPr>
        </p:nvSpPr>
        <p:spPr>
          <a:xfrm>
            <a:off x="594109" y="2121763"/>
            <a:ext cx="6620505" cy="3773010"/>
          </a:xfrm>
        </p:spPr>
        <p:txBody>
          <a:bodyPr>
            <a:normAutofit/>
          </a:bodyPr>
          <a:lstStyle/>
          <a:p>
            <a:pPr marL="0" indent="0">
              <a:buNone/>
            </a:pPr>
            <a:r>
              <a:rPr lang="nl-NL" sz="4200" b="1" dirty="0"/>
              <a:t>Oude Testament</a:t>
            </a:r>
            <a:r>
              <a:rPr lang="nl-NL" sz="4200" dirty="0"/>
              <a:t>:</a:t>
            </a:r>
          </a:p>
          <a:p>
            <a:r>
              <a:rPr lang="nl-NL" sz="4200" dirty="0"/>
              <a:t> Jesaja 11:1-10</a:t>
            </a:r>
          </a:p>
          <a:p>
            <a:pPr marL="0" indent="0">
              <a:buNone/>
            </a:pPr>
            <a:endParaRPr lang="nl-NL" sz="1100" dirty="0"/>
          </a:p>
          <a:p>
            <a:pPr marL="0" indent="0">
              <a:buNone/>
            </a:pPr>
            <a:r>
              <a:rPr lang="nl-NL" sz="4200" b="1" dirty="0"/>
              <a:t>Nieuwe Testament</a:t>
            </a:r>
            <a:r>
              <a:rPr lang="nl-NL" sz="4200" dirty="0"/>
              <a:t>:</a:t>
            </a:r>
          </a:p>
          <a:p>
            <a:r>
              <a:rPr lang="nl-NL" sz="4200" dirty="0"/>
              <a:t> Openbaring 20:1-10</a:t>
            </a:r>
          </a:p>
        </p:txBody>
      </p:sp>
    </p:spTree>
    <p:extLst>
      <p:ext uri="{BB962C8B-B14F-4D97-AF65-F5344CB8AC3E}">
        <p14:creationId xmlns:p14="http://schemas.microsoft.com/office/powerpoint/2010/main" val="299793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C2D4-C500-FC77-B40D-7C8DAC9DA0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3F2401-06BA-AF82-68D0-B870EBD61D24}"/>
              </a:ext>
            </a:extLst>
          </p:cNvPr>
          <p:cNvSpPr>
            <a:spLocks noGrp="1"/>
          </p:cNvSpPr>
          <p:nvPr>
            <p:ph type="title"/>
          </p:nvPr>
        </p:nvSpPr>
        <p:spPr>
          <a:xfrm>
            <a:off x="625928" y="358519"/>
            <a:ext cx="10940143" cy="1481165"/>
          </a:xfrm>
        </p:spPr>
        <p:txBody>
          <a:bodyPr>
            <a:normAutofit/>
          </a:bodyPr>
          <a:lstStyle/>
          <a:p>
            <a:pPr algn="ctr"/>
            <a:r>
              <a:rPr lang="nl-NL" b="1" dirty="0"/>
              <a:t>De ‘eschatologie’ en de ‘leer der bedelingen’ </a:t>
            </a:r>
            <a:br>
              <a:rPr lang="nl-NL" b="1" dirty="0"/>
            </a:br>
            <a:r>
              <a:rPr lang="nl-NL" b="1" dirty="0"/>
              <a:t>zijn theologisch gezien cruciaal</a:t>
            </a:r>
          </a:p>
        </p:txBody>
      </p:sp>
      <p:sp>
        <p:nvSpPr>
          <p:cNvPr id="3" name="Tijdelijke aanduiding voor inhoud 2">
            <a:extLst>
              <a:ext uri="{FF2B5EF4-FFF2-40B4-BE49-F238E27FC236}">
                <a16:creationId xmlns:a16="http://schemas.microsoft.com/office/drawing/2014/main" id="{6AB4ECF2-06D1-6A08-5B57-A4613F8AB5A3}"/>
              </a:ext>
            </a:extLst>
          </p:cNvPr>
          <p:cNvSpPr>
            <a:spLocks noGrp="1"/>
          </p:cNvSpPr>
          <p:nvPr>
            <p:ph idx="1"/>
          </p:nvPr>
        </p:nvSpPr>
        <p:spPr>
          <a:xfrm>
            <a:off x="454478" y="1999909"/>
            <a:ext cx="11283042" cy="4346462"/>
          </a:xfrm>
        </p:spPr>
        <p:txBody>
          <a:bodyPr>
            <a:noAutofit/>
          </a:bodyPr>
          <a:lstStyle/>
          <a:p>
            <a:r>
              <a:rPr lang="nl-NL" sz="3050" dirty="0"/>
              <a:t>De Schrift verdeelt de tijd (hele periode vanaf schepping van Adam tot aan ‘nieuwe hemel en een nieuwe aarde’ - Openbaring 21:1) in </a:t>
            </a:r>
            <a:r>
              <a:rPr lang="nl-NL" sz="3050" b="1" dirty="0"/>
              <a:t>zeven ongelijke perioden</a:t>
            </a:r>
            <a:r>
              <a:rPr lang="nl-NL" sz="3050" dirty="0"/>
              <a:t> (dispensaties – </a:t>
            </a:r>
            <a:r>
              <a:rPr lang="nl-NL" sz="3050" dirty="0" err="1"/>
              <a:t>dispensationalisme</a:t>
            </a:r>
            <a:r>
              <a:rPr lang="nl-NL" sz="3050" dirty="0"/>
              <a:t>).</a:t>
            </a:r>
          </a:p>
          <a:p>
            <a:r>
              <a:rPr lang="nl-NL" sz="3050" dirty="0"/>
              <a:t>Ook wel bedelingen genoemd (rentmeesterschap, uitdeling), ‘eeuwen’ of dagen genoemd; bijv. ‘de dag van de Heer’ </a:t>
            </a:r>
            <a:r>
              <a:rPr lang="nl-NL" dirty="0"/>
              <a:t>(</a:t>
            </a:r>
            <a:r>
              <a:rPr lang="nl-NL" dirty="0" err="1"/>
              <a:t>Efeze</a:t>
            </a:r>
            <a:r>
              <a:rPr lang="nl-NL" dirty="0"/>
              <a:t> 1:10; 2:7; 3:2)</a:t>
            </a:r>
            <a:r>
              <a:rPr lang="nl-NL" sz="3050" dirty="0"/>
              <a:t>.</a:t>
            </a:r>
          </a:p>
          <a:p>
            <a:r>
              <a:rPr lang="nl-NL" sz="3050" dirty="0"/>
              <a:t>Deze perioden worden in de Schrift afgebakend door: </a:t>
            </a:r>
            <a:r>
              <a:rPr lang="nl-NL" sz="3050" b="1" dirty="0"/>
              <a:t>verandering in Gods manier van handelen </a:t>
            </a:r>
            <a:r>
              <a:rPr lang="nl-NL" sz="3050" dirty="0"/>
              <a:t>met de mensheid, m.b.t. twee </a:t>
            </a:r>
            <a:r>
              <a:rPr lang="nl-NL" sz="3050" dirty="0" err="1"/>
              <a:t>vraag-stukken</a:t>
            </a:r>
            <a:r>
              <a:rPr lang="nl-NL" sz="3050" dirty="0"/>
              <a:t>: (1) de </a:t>
            </a:r>
            <a:r>
              <a:rPr lang="nl-NL" sz="3050" b="1" dirty="0">
                <a:highlight>
                  <a:srgbClr val="FFFF00"/>
                </a:highlight>
              </a:rPr>
              <a:t>zonde</a:t>
            </a:r>
            <a:r>
              <a:rPr lang="nl-NL" sz="3050" dirty="0"/>
              <a:t> en (2) de </a:t>
            </a:r>
            <a:r>
              <a:rPr lang="nl-NL" sz="3050" b="1" dirty="0">
                <a:highlight>
                  <a:srgbClr val="FFFF00"/>
                </a:highlight>
              </a:rPr>
              <a:t>menselijke verantwoordelijkheid</a:t>
            </a:r>
            <a:r>
              <a:rPr lang="nl-NL" sz="3050" dirty="0"/>
              <a:t>.</a:t>
            </a:r>
          </a:p>
        </p:txBody>
      </p:sp>
    </p:spTree>
    <p:extLst>
      <p:ext uri="{BB962C8B-B14F-4D97-AF65-F5344CB8AC3E}">
        <p14:creationId xmlns:p14="http://schemas.microsoft.com/office/powerpoint/2010/main" val="33682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7CA34-5A50-1B9D-7E3E-F0C2B622A0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A5D886-CE75-49E7-F1AF-A1CC85F06BC3}"/>
              </a:ext>
            </a:extLst>
          </p:cNvPr>
          <p:cNvSpPr>
            <a:spLocks noGrp="1"/>
          </p:cNvSpPr>
          <p:nvPr>
            <p:ph type="title"/>
          </p:nvPr>
        </p:nvSpPr>
        <p:spPr>
          <a:xfrm>
            <a:off x="625928" y="336747"/>
            <a:ext cx="10940143" cy="1481165"/>
          </a:xfrm>
        </p:spPr>
        <p:txBody>
          <a:bodyPr>
            <a:normAutofit/>
          </a:bodyPr>
          <a:lstStyle/>
          <a:p>
            <a:pPr algn="ctr"/>
            <a:r>
              <a:rPr lang="nl-NL" b="1" dirty="0"/>
              <a:t>De ‘eschatologie’ en de ‘leer der bedelingen’: </a:t>
            </a:r>
            <a:br>
              <a:rPr lang="nl-NL" b="1" dirty="0"/>
            </a:br>
            <a:r>
              <a:rPr lang="nl-NL" b="1" dirty="0"/>
              <a:t>Welke </a:t>
            </a:r>
            <a:r>
              <a:rPr lang="nl-NL" b="1" u="sng" dirty="0"/>
              <a:t>boodschap</a:t>
            </a:r>
            <a:r>
              <a:rPr lang="nl-NL" b="1" dirty="0"/>
              <a:t> dienen wij te </a:t>
            </a:r>
            <a:r>
              <a:rPr lang="nl-NL" b="1" u="sng" dirty="0"/>
              <a:t>gehoorzamen</a:t>
            </a:r>
            <a:r>
              <a:rPr lang="nl-NL" b="1" dirty="0"/>
              <a:t>?</a:t>
            </a:r>
          </a:p>
        </p:txBody>
      </p:sp>
      <p:sp>
        <p:nvSpPr>
          <p:cNvPr id="3" name="Tijdelijke aanduiding voor inhoud 2">
            <a:extLst>
              <a:ext uri="{FF2B5EF4-FFF2-40B4-BE49-F238E27FC236}">
                <a16:creationId xmlns:a16="http://schemas.microsoft.com/office/drawing/2014/main" id="{4E83790A-940F-8684-441C-C467562500DD}"/>
              </a:ext>
            </a:extLst>
          </p:cNvPr>
          <p:cNvSpPr>
            <a:spLocks noGrp="1"/>
          </p:cNvSpPr>
          <p:nvPr>
            <p:ph idx="1"/>
          </p:nvPr>
        </p:nvSpPr>
        <p:spPr>
          <a:xfrm>
            <a:off x="376718" y="2130538"/>
            <a:ext cx="11438562" cy="4041662"/>
          </a:xfrm>
        </p:spPr>
        <p:txBody>
          <a:bodyPr>
            <a:normAutofit/>
          </a:bodyPr>
          <a:lstStyle/>
          <a:p>
            <a:r>
              <a:rPr lang="nl-NL" sz="3200" dirty="0"/>
              <a:t>Een bedeling kan beschouwd worden als een </a:t>
            </a:r>
            <a:r>
              <a:rPr lang="nl-NL" sz="3200" b="1" dirty="0"/>
              <a:t>nieuwe toets </a:t>
            </a:r>
            <a:r>
              <a:rPr lang="nl-NL" sz="3200" dirty="0"/>
              <a:t>(verantwoordelijkheid)</a:t>
            </a:r>
            <a:r>
              <a:rPr lang="nl-NL" sz="3200" b="1" dirty="0"/>
              <a:t> voor de natuurlijke mens</a:t>
            </a:r>
            <a:r>
              <a:rPr lang="nl-NL" sz="3200" dirty="0"/>
              <a:t>, en </a:t>
            </a:r>
            <a:r>
              <a:rPr lang="nl-NL" sz="3200" b="1" dirty="0"/>
              <a:t>eindigt met oordeel</a:t>
            </a:r>
            <a:r>
              <a:rPr lang="nl-NL" sz="3200" dirty="0"/>
              <a:t>. Wat vraagt God ons vandaag de dag? Wet of Genade?</a:t>
            </a:r>
          </a:p>
          <a:p>
            <a:r>
              <a:rPr lang="nl-NL" sz="3200" dirty="0"/>
              <a:t>Dit oordeel maakt duidelijk dat de </a:t>
            </a:r>
            <a:r>
              <a:rPr lang="nl-NL" sz="3200" b="1" dirty="0"/>
              <a:t>mens</a:t>
            </a:r>
            <a:r>
              <a:rPr lang="nl-NL" sz="3200" dirty="0"/>
              <a:t> in elke bedeling of dispensatie jammerlijk </a:t>
            </a:r>
            <a:r>
              <a:rPr lang="nl-NL" sz="3200" b="1" dirty="0"/>
              <a:t>gefaald</a:t>
            </a:r>
            <a:r>
              <a:rPr lang="nl-NL" sz="3200" dirty="0"/>
              <a:t> heeft. </a:t>
            </a:r>
          </a:p>
          <a:p>
            <a:r>
              <a:rPr lang="nl-NL" sz="3200" dirty="0"/>
              <a:t>Vijf van deze bedelingen of tijdperken zijn al voorbij; wij leven in de </a:t>
            </a:r>
            <a:r>
              <a:rPr lang="nl-NL" sz="3200" b="1" dirty="0"/>
              <a:t>zesde bedeling</a:t>
            </a:r>
            <a:r>
              <a:rPr lang="nl-NL" sz="3200" dirty="0"/>
              <a:t> (het einde ervan?), en </a:t>
            </a:r>
            <a:r>
              <a:rPr lang="nl-NL" sz="3200" b="1" dirty="0"/>
              <a:t>hierna</a:t>
            </a:r>
            <a:r>
              <a:rPr lang="nl-NL" sz="3200" dirty="0"/>
              <a:t> komt de zevende en laatste bedeling: het </a:t>
            </a:r>
            <a:r>
              <a:rPr lang="nl-NL" sz="3200" b="1" dirty="0"/>
              <a:t>duizendjarig rijk</a:t>
            </a:r>
            <a:r>
              <a:rPr lang="nl-NL" sz="3200" dirty="0"/>
              <a:t>. </a:t>
            </a:r>
            <a:endParaRPr lang="nl-NL" sz="3200" dirty="0">
              <a:solidFill>
                <a:srgbClr val="FF0000"/>
              </a:solidFill>
            </a:endParaRPr>
          </a:p>
        </p:txBody>
      </p:sp>
    </p:spTree>
    <p:extLst>
      <p:ext uri="{BB962C8B-B14F-4D97-AF65-F5344CB8AC3E}">
        <p14:creationId xmlns:p14="http://schemas.microsoft.com/office/powerpoint/2010/main" val="313459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B94447-55C0-487D-5980-1301B8D36B03}"/>
              </a:ext>
            </a:extLst>
          </p:cNvPr>
          <p:cNvSpPr>
            <a:spLocks noGrp="1"/>
          </p:cNvSpPr>
          <p:nvPr>
            <p:ph idx="1"/>
          </p:nvPr>
        </p:nvSpPr>
        <p:spPr>
          <a:xfrm>
            <a:off x="252940" y="1944995"/>
            <a:ext cx="11686120" cy="4412261"/>
          </a:xfrm>
        </p:spPr>
        <p:txBody>
          <a:bodyPr>
            <a:normAutofit/>
          </a:bodyPr>
          <a:lstStyle/>
          <a:p>
            <a:r>
              <a:rPr lang="nl-NL" b="1" dirty="0"/>
              <a:t>Bedeling v/d </a:t>
            </a:r>
            <a:r>
              <a:rPr lang="nl-NL" b="1" dirty="0">
                <a:highlight>
                  <a:srgbClr val="FFFF00"/>
                </a:highlight>
              </a:rPr>
              <a:t>onschuld</a:t>
            </a:r>
            <a:r>
              <a:rPr lang="nl-NL" b="1" dirty="0"/>
              <a:t> </a:t>
            </a:r>
            <a:r>
              <a:rPr lang="nl-NL" dirty="0"/>
              <a:t>: Schepping </a:t>
            </a:r>
            <a:r>
              <a:rPr lang="nl-NL" dirty="0">
                <a:sym typeface="Wingdings" panose="05000000000000000000" pitchFamily="2" charset="2"/>
              </a:rPr>
              <a:t></a:t>
            </a:r>
            <a:r>
              <a:rPr lang="nl-NL" dirty="0"/>
              <a:t> Zondeval; </a:t>
            </a:r>
          </a:p>
          <a:p>
            <a:r>
              <a:rPr lang="nl-NL" b="1" dirty="0"/>
              <a:t>Bedeling van het </a:t>
            </a:r>
            <a:r>
              <a:rPr lang="nl-NL" b="1" dirty="0">
                <a:highlight>
                  <a:srgbClr val="FFFF00"/>
                </a:highlight>
              </a:rPr>
              <a:t>geweten</a:t>
            </a:r>
            <a:r>
              <a:rPr lang="nl-NL" b="1" dirty="0"/>
              <a:t> </a:t>
            </a:r>
            <a:r>
              <a:rPr lang="nl-NL" dirty="0"/>
              <a:t>: Zondeval </a:t>
            </a:r>
            <a:r>
              <a:rPr lang="nl-NL" dirty="0">
                <a:sym typeface="Wingdings" panose="05000000000000000000" pitchFamily="2" charset="2"/>
              </a:rPr>
              <a:t></a:t>
            </a:r>
            <a:r>
              <a:rPr lang="nl-NL" dirty="0"/>
              <a:t> Zondvloed;</a:t>
            </a:r>
          </a:p>
          <a:p>
            <a:r>
              <a:rPr lang="nl-NL" b="1" dirty="0"/>
              <a:t>Bedeling van het </a:t>
            </a:r>
            <a:r>
              <a:rPr lang="nl-NL" b="1" dirty="0">
                <a:highlight>
                  <a:srgbClr val="FFFF00"/>
                </a:highlight>
              </a:rPr>
              <a:t>menselijk bestuur</a:t>
            </a:r>
            <a:r>
              <a:rPr lang="nl-NL" b="1" dirty="0"/>
              <a:t> </a:t>
            </a:r>
            <a:r>
              <a:rPr lang="nl-NL" dirty="0"/>
              <a:t>: Zondvloed </a:t>
            </a:r>
            <a:r>
              <a:rPr lang="nl-NL" dirty="0">
                <a:sym typeface="Wingdings" panose="05000000000000000000" pitchFamily="2" charset="2"/>
              </a:rPr>
              <a:t></a:t>
            </a:r>
            <a:r>
              <a:rPr lang="nl-NL" dirty="0"/>
              <a:t> Babylonische </a:t>
            </a:r>
            <a:r>
              <a:rPr lang="nl-NL" dirty="0" err="1"/>
              <a:t>spraak-verwarring</a:t>
            </a:r>
            <a:r>
              <a:rPr lang="nl-NL" dirty="0"/>
              <a:t> (</a:t>
            </a:r>
            <a:r>
              <a:rPr lang="nl-NL" dirty="0" err="1"/>
              <a:t>Noachitische</a:t>
            </a:r>
            <a:r>
              <a:rPr lang="nl-NL" dirty="0"/>
              <a:t> wet);</a:t>
            </a:r>
          </a:p>
          <a:p>
            <a:r>
              <a:rPr lang="nl-NL" b="1" dirty="0"/>
              <a:t>Bedeling v/d </a:t>
            </a:r>
            <a:r>
              <a:rPr lang="nl-NL" b="1" dirty="0">
                <a:highlight>
                  <a:srgbClr val="FFFF00"/>
                </a:highlight>
              </a:rPr>
              <a:t>Belofte</a:t>
            </a:r>
            <a:r>
              <a:rPr lang="nl-NL" b="1" dirty="0"/>
              <a:t> </a:t>
            </a:r>
            <a:r>
              <a:rPr lang="nl-NL" dirty="0"/>
              <a:t>: Abraham (ná spraakverwarring) </a:t>
            </a:r>
            <a:r>
              <a:rPr lang="nl-NL" dirty="0">
                <a:sym typeface="Wingdings" panose="05000000000000000000" pitchFamily="2" charset="2"/>
              </a:rPr>
              <a:t></a:t>
            </a:r>
            <a:r>
              <a:rPr lang="nl-NL" dirty="0"/>
              <a:t> Mozaïsche Wet;</a:t>
            </a:r>
          </a:p>
          <a:p>
            <a:r>
              <a:rPr lang="nl-NL" b="1" dirty="0"/>
              <a:t>Bedeling v/d </a:t>
            </a:r>
            <a:r>
              <a:rPr lang="nl-NL" b="1" dirty="0">
                <a:highlight>
                  <a:srgbClr val="FFFF00"/>
                </a:highlight>
              </a:rPr>
              <a:t>Wet</a:t>
            </a:r>
            <a:r>
              <a:rPr lang="nl-NL" b="1" dirty="0"/>
              <a:t> </a:t>
            </a:r>
            <a:r>
              <a:rPr lang="nl-NL" dirty="0"/>
              <a:t>: Instelling Mozaïsche Wet (Sinaï) </a:t>
            </a:r>
            <a:r>
              <a:rPr lang="nl-NL" dirty="0">
                <a:sym typeface="Wingdings" panose="05000000000000000000" pitchFamily="2" charset="2"/>
              </a:rPr>
              <a:t></a:t>
            </a:r>
            <a:r>
              <a:rPr lang="nl-NL" dirty="0"/>
              <a:t> Dood Christus;</a:t>
            </a:r>
          </a:p>
          <a:p>
            <a:r>
              <a:rPr lang="nl-NL" b="1" dirty="0"/>
              <a:t>Bedeling v/d </a:t>
            </a:r>
            <a:r>
              <a:rPr lang="nl-NL" b="1" dirty="0">
                <a:highlight>
                  <a:srgbClr val="00FF00"/>
                </a:highlight>
              </a:rPr>
              <a:t>Genade</a:t>
            </a:r>
            <a:r>
              <a:rPr lang="nl-NL" b="1" dirty="0"/>
              <a:t> </a:t>
            </a:r>
            <a:r>
              <a:rPr lang="nl-NL" dirty="0"/>
              <a:t>: Opstanding Christus </a:t>
            </a:r>
            <a:r>
              <a:rPr lang="nl-NL" dirty="0">
                <a:sym typeface="Wingdings" panose="05000000000000000000" pitchFamily="2" charset="2"/>
              </a:rPr>
              <a:t></a:t>
            </a:r>
            <a:r>
              <a:rPr lang="nl-NL" dirty="0"/>
              <a:t> Wederkomst Christus;</a:t>
            </a:r>
          </a:p>
          <a:p>
            <a:r>
              <a:rPr lang="nl-NL" b="1" dirty="0"/>
              <a:t>Bedeling van het </a:t>
            </a:r>
            <a:r>
              <a:rPr lang="nl-NL" b="1" dirty="0">
                <a:highlight>
                  <a:srgbClr val="FFFF00"/>
                </a:highlight>
              </a:rPr>
              <a:t>Messiaanse Vrederijk</a:t>
            </a:r>
            <a:r>
              <a:rPr lang="nl-NL" b="1" dirty="0"/>
              <a:t> of </a:t>
            </a:r>
            <a:r>
              <a:rPr lang="nl-NL" b="1" dirty="0">
                <a:highlight>
                  <a:srgbClr val="FFFF00"/>
                </a:highlight>
              </a:rPr>
              <a:t>Duizendjarige rijk</a:t>
            </a:r>
            <a:r>
              <a:rPr lang="nl-NL" b="1" dirty="0"/>
              <a:t> </a:t>
            </a:r>
            <a:r>
              <a:rPr lang="nl-NL" dirty="0"/>
              <a:t>: Wederkomst </a:t>
            </a:r>
            <a:r>
              <a:rPr lang="nl-NL" dirty="0">
                <a:sym typeface="Wingdings" panose="05000000000000000000" pitchFamily="2" charset="2"/>
              </a:rPr>
              <a:t></a:t>
            </a:r>
            <a:r>
              <a:rPr lang="nl-NL" dirty="0"/>
              <a:t>  laatste oordeel </a:t>
            </a:r>
            <a:r>
              <a:rPr lang="nl-NL" sz="2000" dirty="0"/>
              <a:t>(Jes. 11; Ez. 20:33-37; Op. 20:4-6 | Jes. 2:1-4; Hand. 15:15-18; Openb. 19:11-21)</a:t>
            </a:r>
            <a:r>
              <a:rPr lang="nl-NL" dirty="0"/>
              <a:t>.</a:t>
            </a:r>
          </a:p>
          <a:p>
            <a:endParaRPr lang="nl-NL" sz="1100" dirty="0"/>
          </a:p>
        </p:txBody>
      </p:sp>
      <p:sp>
        <p:nvSpPr>
          <p:cNvPr id="2" name="Titel 1">
            <a:extLst>
              <a:ext uri="{FF2B5EF4-FFF2-40B4-BE49-F238E27FC236}">
                <a16:creationId xmlns:a16="http://schemas.microsoft.com/office/drawing/2014/main" id="{509C6539-DBFA-410F-B086-BB1FA33DD3A9}"/>
              </a:ext>
            </a:extLst>
          </p:cNvPr>
          <p:cNvSpPr>
            <a:spLocks noGrp="1"/>
          </p:cNvSpPr>
          <p:nvPr>
            <p:ph type="title"/>
          </p:nvPr>
        </p:nvSpPr>
        <p:spPr>
          <a:xfrm>
            <a:off x="762000" y="367181"/>
            <a:ext cx="10668000" cy="1348482"/>
          </a:xfrm>
        </p:spPr>
        <p:txBody>
          <a:bodyPr>
            <a:normAutofit/>
          </a:bodyPr>
          <a:lstStyle/>
          <a:p>
            <a:pPr algn="ctr"/>
            <a:r>
              <a:rPr lang="nl-NL" b="1" dirty="0"/>
              <a:t>Gods plan der eeuwen: de zeven bedelingen </a:t>
            </a:r>
            <a:br>
              <a:rPr lang="nl-NL" b="1" dirty="0"/>
            </a:br>
            <a:r>
              <a:rPr lang="nl-NL" b="1" dirty="0"/>
              <a:t>in de heilshistorische chronologie</a:t>
            </a:r>
          </a:p>
        </p:txBody>
      </p:sp>
    </p:spTree>
    <p:extLst>
      <p:ext uri="{BB962C8B-B14F-4D97-AF65-F5344CB8AC3E}">
        <p14:creationId xmlns:p14="http://schemas.microsoft.com/office/powerpoint/2010/main" val="29286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10;&#10;Automatisch gegenereerde beschrijving">
            <a:extLst>
              <a:ext uri="{FF2B5EF4-FFF2-40B4-BE49-F238E27FC236}">
                <a16:creationId xmlns:a16="http://schemas.microsoft.com/office/drawing/2014/main" id="{0756344D-8F42-4878-AB4E-C31AFDBDE7A4}"/>
              </a:ext>
            </a:extLst>
          </p:cNvPr>
          <p:cNvPicPr>
            <a:picLocks noGrp="1" noChangeAspect="1"/>
          </p:cNvPicPr>
          <p:nvPr>
            <p:ph idx="1"/>
          </p:nvPr>
        </p:nvPicPr>
        <p:blipFill rotWithShape="1">
          <a:blip r:embed="rId2"/>
          <a:srcRect b="1312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C4D9FAA-4BB7-4DF0-BA58-554D98FF172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Het </a:t>
            </a:r>
            <a:r>
              <a:rPr lang="en-US" sz="3600" dirty="0" err="1">
                <a:solidFill>
                  <a:schemeClr val="tx1">
                    <a:lumMod val="85000"/>
                    <a:lumOff val="15000"/>
                  </a:schemeClr>
                </a:solidFill>
              </a:rPr>
              <a:t>menselijk</a:t>
            </a:r>
            <a:r>
              <a:rPr lang="en-US" sz="3600" dirty="0">
                <a:solidFill>
                  <a:schemeClr val="tx1">
                    <a:lumMod val="85000"/>
                    <a:lumOff val="15000"/>
                  </a:schemeClr>
                </a:solidFill>
              </a:rPr>
              <a:t> </a:t>
            </a:r>
            <a:r>
              <a:rPr lang="en-US" sz="3600" dirty="0" err="1">
                <a:solidFill>
                  <a:schemeClr val="tx1">
                    <a:lumMod val="85000"/>
                    <a:lumOff val="15000"/>
                  </a:schemeClr>
                </a:solidFill>
              </a:rPr>
              <a:t>bestuur</a:t>
            </a:r>
            <a:r>
              <a:rPr lang="en-US" sz="3600" dirty="0">
                <a:solidFill>
                  <a:schemeClr val="tx1">
                    <a:lumMod val="85000"/>
                    <a:lumOff val="15000"/>
                  </a:schemeClr>
                </a:solidFill>
              </a:rPr>
              <a:t>, </a:t>
            </a:r>
            <a:r>
              <a:rPr lang="en-US" sz="3600" dirty="0" err="1">
                <a:solidFill>
                  <a:schemeClr val="tx1">
                    <a:lumMod val="85000"/>
                    <a:lumOff val="15000"/>
                  </a:schemeClr>
                </a:solidFill>
              </a:rPr>
              <a:t>een</a:t>
            </a:r>
            <a:r>
              <a:rPr lang="en-US" sz="3600" dirty="0">
                <a:solidFill>
                  <a:schemeClr val="tx1">
                    <a:lumMod val="85000"/>
                    <a:lumOff val="15000"/>
                  </a:schemeClr>
                </a:solidFill>
              </a:rPr>
              <a:t> </a:t>
            </a:r>
            <a:r>
              <a:rPr lang="en-US" sz="3600" dirty="0" err="1">
                <a:solidFill>
                  <a:schemeClr val="tx1">
                    <a:lumMod val="85000"/>
                    <a:lumOff val="15000"/>
                  </a:schemeClr>
                </a:solidFill>
              </a:rPr>
              <a:t>koninkrijk</a:t>
            </a:r>
            <a:r>
              <a:rPr lang="en-US" sz="3600" dirty="0">
                <a:solidFill>
                  <a:schemeClr val="tx1">
                    <a:lumMod val="85000"/>
                    <a:lumOff val="15000"/>
                  </a:schemeClr>
                </a:solidFill>
              </a:rPr>
              <a:t> van </a:t>
            </a:r>
            <a:r>
              <a:rPr lang="en-US" sz="3600" dirty="0" err="1">
                <a:solidFill>
                  <a:schemeClr val="tx1">
                    <a:lumMod val="85000"/>
                    <a:lumOff val="15000"/>
                  </a:schemeClr>
                </a:solidFill>
              </a:rPr>
              <a:t>mensen</a:t>
            </a:r>
            <a:endParaRPr lang="en-US" sz="3600" b="1" dirty="0">
              <a:solidFill>
                <a:schemeClr val="tx1">
                  <a:lumMod val="85000"/>
                  <a:lumOff val="15000"/>
                </a:schemeClr>
              </a:solidFill>
              <a:highlight>
                <a:srgbClr val="00FF00"/>
              </a:highlight>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2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297C-1F3D-D74F-0421-A025563AF8E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8E2A719-91B3-310A-81D8-5BCCF0F5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A2062AD-CA59-BC60-CB6B-7F203E48B4E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err="1">
                <a:solidFill>
                  <a:srgbClr val="FFFFFF"/>
                </a:solidFill>
                <a:latin typeface="+mj-lt"/>
                <a:ea typeface="+mj-ea"/>
                <a:cs typeface="+mj-cs"/>
              </a:rPr>
              <a:t>Hegemonie</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verschillende</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koninkrijken</a:t>
            </a:r>
            <a:endParaRPr lang="en-US" sz="4800"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B330EC99-C302-7DF8-49CC-D945C502C8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2A78B405-9702-0D30-13FB-C55C36412AAE}"/>
              </a:ext>
            </a:extLst>
          </p:cNvPr>
          <p:cNvSpPr txBox="1">
            <a:spLocks/>
          </p:cNvSpPr>
          <p:nvPr/>
        </p:nvSpPr>
        <p:spPr>
          <a:xfrm>
            <a:off x="1170071" y="3877725"/>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err="1">
                <a:solidFill>
                  <a:srgbClr val="FFFFFF"/>
                </a:solidFill>
              </a:rPr>
              <a:t>Beeld</a:t>
            </a:r>
            <a:r>
              <a:rPr lang="en-US" sz="3300" dirty="0">
                <a:solidFill>
                  <a:srgbClr val="FFFFFF"/>
                </a:solidFill>
              </a:rPr>
              <a:t> </a:t>
            </a:r>
            <a:r>
              <a:rPr lang="en-US" sz="3300" dirty="0" err="1">
                <a:solidFill>
                  <a:srgbClr val="FFFFFF"/>
                </a:solidFill>
              </a:rPr>
              <a:t>droom</a:t>
            </a:r>
            <a:r>
              <a:rPr lang="en-US" sz="3300" dirty="0">
                <a:solidFill>
                  <a:srgbClr val="FFFFFF"/>
                </a:solidFill>
              </a:rPr>
              <a:t> </a:t>
            </a:r>
            <a:r>
              <a:rPr lang="en-US" sz="3300" dirty="0" err="1">
                <a:solidFill>
                  <a:srgbClr val="FFFFFF"/>
                </a:solidFill>
              </a:rPr>
              <a:t>Nebukadnezar</a:t>
            </a:r>
            <a:br>
              <a:rPr lang="en-US" sz="3300" dirty="0">
                <a:solidFill>
                  <a:srgbClr val="FFFFFF"/>
                </a:solidFill>
              </a:rPr>
            </a:br>
            <a:r>
              <a:rPr lang="en-US" sz="3300" dirty="0">
                <a:solidFill>
                  <a:srgbClr val="FFFFFF"/>
                </a:solidFill>
              </a:rPr>
              <a:t>(Daniël 2:31-45)</a:t>
            </a:r>
          </a:p>
        </p:txBody>
      </p:sp>
      <p:pic>
        <p:nvPicPr>
          <p:cNvPr id="4" name="Tijdelijke aanduiding voor inhoud 3">
            <a:extLst>
              <a:ext uri="{FF2B5EF4-FFF2-40B4-BE49-F238E27FC236}">
                <a16:creationId xmlns:a16="http://schemas.microsoft.com/office/drawing/2014/main" id="{001EBBDE-9960-DDB5-2275-03E1601BCFC6}"/>
              </a:ext>
            </a:extLst>
          </p:cNvPr>
          <p:cNvPicPr>
            <a:picLocks noGrp="1" noChangeAspect="1"/>
          </p:cNvPicPr>
          <p:nvPr>
            <p:ph idx="1"/>
          </p:nvPr>
        </p:nvPicPr>
        <p:blipFill>
          <a:blip r:embed="rId2"/>
          <a:stretch>
            <a:fillRect/>
          </a:stretch>
        </p:blipFill>
        <p:spPr>
          <a:xfrm>
            <a:off x="6266834" y="206828"/>
            <a:ext cx="4734040" cy="6444343"/>
          </a:xfrm>
          <a:prstGeom prst="rect">
            <a:avLst/>
          </a:prstGeom>
        </p:spPr>
      </p:pic>
    </p:spTree>
    <p:extLst>
      <p:ext uri="{BB962C8B-B14F-4D97-AF65-F5344CB8AC3E}">
        <p14:creationId xmlns:p14="http://schemas.microsoft.com/office/powerpoint/2010/main" val="363981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9A3A7-1E63-4C1F-A18D-F7DFC329D47F}"/>
              </a:ext>
            </a:extLst>
          </p:cNvPr>
          <p:cNvSpPr>
            <a:spLocks noGrp="1"/>
          </p:cNvSpPr>
          <p:nvPr>
            <p:ph type="title"/>
          </p:nvPr>
        </p:nvSpPr>
        <p:spPr>
          <a:xfrm>
            <a:off x="609599" y="519238"/>
            <a:ext cx="10972800" cy="1325563"/>
          </a:xfrm>
        </p:spPr>
        <p:txBody>
          <a:bodyPr>
            <a:normAutofit/>
          </a:bodyPr>
          <a:lstStyle/>
          <a:p>
            <a:pPr algn="ctr"/>
            <a:r>
              <a:rPr lang="nl-NL" b="1" dirty="0"/>
              <a:t>God verwekt een eeuwig Koninkrijk nadat Hij het antichristelijke koninkrijk definitief vernietigd</a:t>
            </a:r>
          </a:p>
        </p:txBody>
      </p:sp>
      <p:sp>
        <p:nvSpPr>
          <p:cNvPr id="3" name="Tijdelijke aanduiding voor inhoud 2">
            <a:extLst>
              <a:ext uri="{FF2B5EF4-FFF2-40B4-BE49-F238E27FC236}">
                <a16:creationId xmlns:a16="http://schemas.microsoft.com/office/drawing/2014/main" id="{8F612A7F-871D-475C-9CC7-1402342DCC8A}"/>
              </a:ext>
            </a:extLst>
          </p:cNvPr>
          <p:cNvSpPr>
            <a:spLocks noGrp="1"/>
          </p:cNvSpPr>
          <p:nvPr>
            <p:ph idx="1"/>
          </p:nvPr>
        </p:nvSpPr>
        <p:spPr>
          <a:xfrm>
            <a:off x="328588" y="2115009"/>
            <a:ext cx="11534822" cy="4321725"/>
          </a:xfrm>
        </p:spPr>
        <p:txBody>
          <a:bodyPr>
            <a:noAutofit/>
          </a:bodyPr>
          <a:lstStyle/>
          <a:p>
            <a:pPr marL="0" indent="0" algn="ctr">
              <a:buNone/>
            </a:pPr>
            <a:r>
              <a:rPr lang="nl-NL" sz="3000" i="1" dirty="0"/>
              <a:t>Doch in de dagen van die koningen zal de </a:t>
            </a:r>
            <a:r>
              <a:rPr lang="nl-NL" sz="3000" i="1" dirty="0">
                <a:highlight>
                  <a:srgbClr val="00FF00"/>
                </a:highlight>
              </a:rPr>
              <a:t>God des hemels</a:t>
            </a:r>
            <a:r>
              <a:rPr lang="nl-NL" sz="3000" i="1" dirty="0"/>
              <a:t> een </a:t>
            </a:r>
            <a:r>
              <a:rPr lang="nl-NL" sz="3000" i="1" dirty="0">
                <a:highlight>
                  <a:srgbClr val="FFFF00"/>
                </a:highlight>
              </a:rPr>
              <a:t>Koninkrijk</a:t>
            </a:r>
            <a:r>
              <a:rPr lang="nl-NL" sz="3000" i="1" dirty="0"/>
              <a:t> verwekken, dat in der </a:t>
            </a:r>
            <a:r>
              <a:rPr lang="nl-NL" sz="3000" i="1" dirty="0">
                <a:highlight>
                  <a:srgbClr val="FFFF00"/>
                </a:highlight>
              </a:rPr>
              <a:t>eeuwigheid</a:t>
            </a:r>
            <a:r>
              <a:rPr lang="nl-NL" sz="3000" i="1" dirty="0"/>
              <a:t> niet zal verstoord worden; en dat </a:t>
            </a:r>
            <a:r>
              <a:rPr lang="nl-NL" sz="3000" i="1" dirty="0">
                <a:highlight>
                  <a:srgbClr val="FFFF00"/>
                </a:highlight>
              </a:rPr>
              <a:t>Koninkrijk</a:t>
            </a:r>
            <a:r>
              <a:rPr lang="nl-NL" sz="3000" i="1" dirty="0"/>
              <a:t> zal aan geen ander volk overgelaten worden; het zal al die koninkrijken vermalen, en te niet doen, maar </a:t>
            </a:r>
            <a:r>
              <a:rPr lang="nl-NL" sz="3000" i="1" dirty="0">
                <a:highlight>
                  <a:srgbClr val="FFFF00"/>
                </a:highlight>
              </a:rPr>
              <a:t>zelf</a:t>
            </a:r>
            <a:r>
              <a:rPr lang="nl-NL" sz="3000" i="1" dirty="0"/>
              <a:t> zal het in alle </a:t>
            </a:r>
            <a:r>
              <a:rPr lang="nl-NL" sz="3000" i="1" dirty="0">
                <a:highlight>
                  <a:srgbClr val="FFFF00"/>
                </a:highlight>
              </a:rPr>
              <a:t>eeuwigheid bestaan</a:t>
            </a:r>
            <a:r>
              <a:rPr lang="nl-NL" sz="3000" i="1" dirty="0"/>
              <a:t>. Daarom hebt gij gezien, dat uit den berg een </a:t>
            </a:r>
            <a:r>
              <a:rPr lang="nl-NL" sz="3000" i="1" dirty="0">
                <a:highlight>
                  <a:srgbClr val="FFFF00"/>
                </a:highlight>
              </a:rPr>
              <a:t>steen</a:t>
            </a:r>
            <a:r>
              <a:rPr lang="nl-NL" sz="3000" i="1" dirty="0"/>
              <a:t> zonder handen afgehouwen is geworden, die het </a:t>
            </a:r>
            <a:r>
              <a:rPr lang="nl-NL" sz="3000" i="1" u="sng" dirty="0"/>
              <a:t>ijzer, koper, leem, zilver en goud</a:t>
            </a:r>
            <a:r>
              <a:rPr lang="nl-NL" sz="3000" i="1" dirty="0"/>
              <a:t> </a:t>
            </a:r>
            <a:r>
              <a:rPr lang="nl-NL" sz="3000" i="1" dirty="0">
                <a:highlight>
                  <a:srgbClr val="FFFF00"/>
                </a:highlight>
              </a:rPr>
              <a:t>vermaalde</a:t>
            </a:r>
            <a:r>
              <a:rPr lang="nl-NL" sz="3000" i="1" dirty="0"/>
              <a:t>; de </a:t>
            </a:r>
            <a:r>
              <a:rPr lang="nl-NL" sz="3000" i="1" dirty="0">
                <a:highlight>
                  <a:srgbClr val="00FF00"/>
                </a:highlight>
              </a:rPr>
              <a:t>grote God</a:t>
            </a:r>
            <a:r>
              <a:rPr lang="nl-NL" sz="3000" i="1" dirty="0"/>
              <a:t> heeft den </a:t>
            </a:r>
            <a:r>
              <a:rPr lang="nl-NL" sz="3000" i="1" dirty="0">
                <a:highlight>
                  <a:srgbClr val="00FF00"/>
                </a:highlight>
              </a:rPr>
              <a:t>koning</a:t>
            </a:r>
            <a:r>
              <a:rPr lang="nl-NL" sz="3000" i="1" dirty="0"/>
              <a:t> bekend gemaakt, wat </a:t>
            </a:r>
            <a:r>
              <a:rPr lang="nl-NL" sz="3000" i="1" dirty="0">
                <a:highlight>
                  <a:srgbClr val="FFFF00"/>
                </a:highlight>
              </a:rPr>
              <a:t>hierna geschieden</a:t>
            </a:r>
            <a:r>
              <a:rPr lang="nl-NL" sz="3000" i="1" dirty="0"/>
              <a:t> zal; de droom nu is gewis, en </a:t>
            </a:r>
            <a:r>
              <a:rPr lang="nl-NL" sz="3000" i="1" dirty="0">
                <a:highlight>
                  <a:srgbClr val="00FFFF"/>
                </a:highlight>
              </a:rPr>
              <a:t>zijn uitlegging is zeker</a:t>
            </a:r>
            <a:r>
              <a:rPr lang="nl-NL" sz="3000" i="1" dirty="0"/>
              <a:t>.</a:t>
            </a:r>
          </a:p>
          <a:p>
            <a:pPr marL="0" indent="0" algn="ctr">
              <a:buNone/>
            </a:pPr>
            <a:r>
              <a:rPr lang="nl-NL" sz="3000" dirty="0"/>
              <a:t>- </a:t>
            </a:r>
            <a:r>
              <a:rPr lang="nl-NL" sz="3000" b="1" dirty="0"/>
              <a:t>Daniël 2:44-45 SV</a:t>
            </a:r>
          </a:p>
        </p:txBody>
      </p:sp>
    </p:spTree>
    <p:extLst>
      <p:ext uri="{BB962C8B-B14F-4D97-AF65-F5344CB8AC3E}">
        <p14:creationId xmlns:p14="http://schemas.microsoft.com/office/powerpoint/2010/main" val="361383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5507</TotalTime>
  <Words>1539</Words>
  <Application>Microsoft Office PowerPoint</Application>
  <PresentationFormat>Breedbeeld</PresentationFormat>
  <Paragraphs>78</Paragraphs>
  <Slides>20</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Wingdings</vt:lpstr>
      <vt:lpstr>Kantoorthema</vt:lpstr>
      <vt:lpstr>Het Koninkrijk in het Oude Testament  Het Koninkrijk  van God</vt:lpstr>
      <vt:lpstr>Het Koninkrijk van God / de hemel:  God zal door Christus in gerechtigheid regeren </vt:lpstr>
      <vt:lpstr>Schriftlezingen</vt:lpstr>
      <vt:lpstr>De ‘eschatologie’ en de ‘leer der bedelingen’  zijn theologisch gezien cruciaal</vt:lpstr>
      <vt:lpstr>De ‘eschatologie’ en de ‘leer der bedelingen’:  Welke boodschap dienen wij te gehoorzamen?</vt:lpstr>
      <vt:lpstr>Gods plan der eeuwen: de zeven bedelingen  in de heilshistorische chronologie</vt:lpstr>
      <vt:lpstr>Het menselijk bestuur, een koninkrijk van mensen</vt:lpstr>
      <vt:lpstr>Hegemonie verschillende koninkrijken</vt:lpstr>
      <vt:lpstr>God verwekt een eeuwig Koninkrijk nadat Hij het antichristelijke koninkrijk definitief vernietigd</vt:lpstr>
      <vt:lpstr>Het Koninkrijk in het Oude Testament  Het Koninkrijk  van God</vt:lpstr>
      <vt:lpstr>Chiliasme: letterlijk duizendjarig vrederijk</vt:lpstr>
      <vt:lpstr>Millennium: Duizendjarig, Messiaanse Vrederijk</vt:lpstr>
      <vt:lpstr>De Zoon des mensen verschijnt op de wolken  van de hemel, met grote kracht en heerlijkheid</vt:lpstr>
      <vt:lpstr>De Joden keren terug naar Israël</vt:lpstr>
      <vt:lpstr>De twee opstandingen in de laatste tijd</vt:lpstr>
      <vt:lpstr>Bijbelse profetieën over het  Duizendjarig Vrederijk: kenmerken</vt:lpstr>
      <vt:lpstr>Bijbelse profetieën over het  Duizendjarig Vrederijk: kenmerken</vt:lpstr>
      <vt:lpstr>De tempelvisioenen van Ezechiël (Ezechiël 40-48)</vt:lpstr>
      <vt:lpstr>Gerechtigheid onder Gods heerschappij</vt:lpstr>
      <vt:lpstr>Het Koninkrijk in het Oude Testament  Het Koninkrijk  van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207</cp:revision>
  <dcterms:created xsi:type="dcterms:W3CDTF">2025-08-16T13:57:07Z</dcterms:created>
  <dcterms:modified xsi:type="dcterms:W3CDTF">2025-09-13T21:35:40Z</dcterms:modified>
</cp:coreProperties>
</file>