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47" r:id="rId3"/>
    <p:sldId id="343" r:id="rId4"/>
    <p:sldId id="259" r:id="rId5"/>
    <p:sldId id="530" r:id="rId6"/>
    <p:sldId id="261" r:id="rId7"/>
    <p:sldId id="286" r:id="rId8"/>
    <p:sldId id="262" r:id="rId9"/>
    <p:sldId id="263" r:id="rId10"/>
    <p:sldId id="269" r:id="rId11"/>
    <p:sldId id="270" r:id="rId12"/>
    <p:sldId id="287" r:id="rId13"/>
    <p:sldId id="282" r:id="rId14"/>
    <p:sldId id="288" r:id="rId15"/>
    <p:sldId id="265" r:id="rId16"/>
    <p:sldId id="267" r:id="rId17"/>
    <p:sldId id="271" r:id="rId18"/>
    <p:sldId id="289" r:id="rId19"/>
    <p:sldId id="276" r:id="rId20"/>
    <p:sldId id="264" r:id="rId21"/>
    <p:sldId id="280" r:id="rId22"/>
    <p:sldId id="531"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A1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74" autoAdjust="0"/>
    <p:restoredTop sz="94660"/>
  </p:normalViewPr>
  <p:slideViewPr>
    <p:cSldViewPr snapToGrid="0">
      <p:cViewPr varScale="1">
        <p:scale>
          <a:sx n="59" d="100"/>
          <a:sy n="59" d="100"/>
        </p:scale>
        <p:origin x="4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4B5CA-019B-46B0-B41B-35A94F7603C2}" type="datetimeFigureOut">
              <a:rPr lang="nl-NL" smtClean="0"/>
              <a:t>19-11-2023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72834-C7C5-4D64-BBBB-3FBCFF31DE6D}" type="slidenum">
              <a:rPr lang="nl-NL" smtClean="0"/>
              <a:t>‹nr.›</a:t>
            </a:fld>
            <a:endParaRPr lang="nl-NL"/>
          </a:p>
        </p:txBody>
      </p:sp>
    </p:spTree>
    <p:extLst>
      <p:ext uri="{BB962C8B-B14F-4D97-AF65-F5344CB8AC3E}">
        <p14:creationId xmlns:p14="http://schemas.microsoft.com/office/powerpoint/2010/main" val="2473688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586E8A0-BDBA-4ED5-A5E0-2BB851438E89}" type="slidenum">
              <a:rPr lang="nl-NL" smtClean="0"/>
              <a:t>2</a:t>
            </a:fld>
            <a:endParaRPr lang="nl-NL"/>
          </a:p>
        </p:txBody>
      </p:sp>
    </p:spTree>
    <p:extLst>
      <p:ext uri="{BB962C8B-B14F-4D97-AF65-F5344CB8AC3E}">
        <p14:creationId xmlns:p14="http://schemas.microsoft.com/office/powerpoint/2010/main" val="3215587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8D72834-C7C5-4D64-BBBB-3FBCFF31DE6D}" type="slidenum">
              <a:rPr lang="nl-NL" smtClean="0"/>
              <a:t>8</a:t>
            </a:fld>
            <a:endParaRPr lang="nl-NL"/>
          </a:p>
        </p:txBody>
      </p:sp>
    </p:spTree>
    <p:extLst>
      <p:ext uri="{BB962C8B-B14F-4D97-AF65-F5344CB8AC3E}">
        <p14:creationId xmlns:p14="http://schemas.microsoft.com/office/powerpoint/2010/main" val="3773990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E2FF3-482E-E7D7-EFBC-BBE785DA8F8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2112F9B-97BF-D071-BE59-F6D78AA1A4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3C4E5E8-3CDD-33C4-B3E0-6E6E1216B602}"/>
              </a:ext>
            </a:extLst>
          </p:cNvPr>
          <p:cNvSpPr>
            <a:spLocks noGrp="1"/>
          </p:cNvSpPr>
          <p:nvPr>
            <p:ph type="dt" sz="half" idx="10"/>
          </p:nvPr>
        </p:nvSpPr>
        <p:spPr/>
        <p:txBody>
          <a:bodyPr/>
          <a:lstStyle/>
          <a:p>
            <a:fld id="{BD807E0A-F9EE-4A56-AC17-4DE8C84A9FC4}" type="datetimeFigureOut">
              <a:rPr lang="nl-NL" smtClean="0"/>
              <a:t>19-11-2023</a:t>
            </a:fld>
            <a:endParaRPr lang="nl-NL"/>
          </a:p>
        </p:txBody>
      </p:sp>
      <p:sp>
        <p:nvSpPr>
          <p:cNvPr id="5" name="Tijdelijke aanduiding voor voettekst 4">
            <a:extLst>
              <a:ext uri="{FF2B5EF4-FFF2-40B4-BE49-F238E27FC236}">
                <a16:creationId xmlns:a16="http://schemas.microsoft.com/office/drawing/2014/main" id="{22AAC994-E867-77A8-B954-94F366701D1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C4E87D2-82BA-62AA-A1EE-612DF8DC2937}"/>
              </a:ext>
            </a:extLst>
          </p:cNvPr>
          <p:cNvSpPr>
            <a:spLocks noGrp="1"/>
          </p:cNvSpPr>
          <p:nvPr>
            <p:ph type="sldNum" sz="quarter" idx="12"/>
          </p:nvPr>
        </p:nvSpPr>
        <p:spPr/>
        <p:txBody>
          <a:bodyPr/>
          <a:lstStyle/>
          <a:p>
            <a:fld id="{8E6F3247-AE5B-4FE5-88D3-3A9CB1E4C08D}" type="slidenum">
              <a:rPr lang="nl-NL" smtClean="0"/>
              <a:t>‹nr.›</a:t>
            </a:fld>
            <a:endParaRPr lang="nl-NL"/>
          </a:p>
        </p:txBody>
      </p:sp>
    </p:spTree>
    <p:extLst>
      <p:ext uri="{BB962C8B-B14F-4D97-AF65-F5344CB8AC3E}">
        <p14:creationId xmlns:p14="http://schemas.microsoft.com/office/powerpoint/2010/main" val="100067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5BC27-5138-9C68-2ED4-EE6D133D53D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637B6CE-65CC-3AC0-7F23-4EEF9B9696E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17C8FAD-357E-2054-28A0-EFE7F00FEED3}"/>
              </a:ext>
            </a:extLst>
          </p:cNvPr>
          <p:cNvSpPr>
            <a:spLocks noGrp="1"/>
          </p:cNvSpPr>
          <p:nvPr>
            <p:ph type="dt" sz="half" idx="10"/>
          </p:nvPr>
        </p:nvSpPr>
        <p:spPr/>
        <p:txBody>
          <a:bodyPr/>
          <a:lstStyle/>
          <a:p>
            <a:fld id="{BD807E0A-F9EE-4A56-AC17-4DE8C84A9FC4}" type="datetimeFigureOut">
              <a:rPr lang="nl-NL" smtClean="0"/>
              <a:t>19-11-2023</a:t>
            </a:fld>
            <a:endParaRPr lang="nl-NL"/>
          </a:p>
        </p:txBody>
      </p:sp>
      <p:sp>
        <p:nvSpPr>
          <p:cNvPr id="5" name="Tijdelijke aanduiding voor voettekst 4">
            <a:extLst>
              <a:ext uri="{FF2B5EF4-FFF2-40B4-BE49-F238E27FC236}">
                <a16:creationId xmlns:a16="http://schemas.microsoft.com/office/drawing/2014/main" id="{E6A0AE26-3EF7-D608-6A26-CAD04270958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E1395D5-36F7-058D-973E-FE632BD569F3}"/>
              </a:ext>
            </a:extLst>
          </p:cNvPr>
          <p:cNvSpPr>
            <a:spLocks noGrp="1"/>
          </p:cNvSpPr>
          <p:nvPr>
            <p:ph type="sldNum" sz="quarter" idx="12"/>
          </p:nvPr>
        </p:nvSpPr>
        <p:spPr/>
        <p:txBody>
          <a:bodyPr/>
          <a:lstStyle/>
          <a:p>
            <a:fld id="{8E6F3247-AE5B-4FE5-88D3-3A9CB1E4C08D}" type="slidenum">
              <a:rPr lang="nl-NL" smtClean="0"/>
              <a:t>‹nr.›</a:t>
            </a:fld>
            <a:endParaRPr lang="nl-NL"/>
          </a:p>
        </p:txBody>
      </p:sp>
    </p:spTree>
    <p:extLst>
      <p:ext uri="{BB962C8B-B14F-4D97-AF65-F5344CB8AC3E}">
        <p14:creationId xmlns:p14="http://schemas.microsoft.com/office/powerpoint/2010/main" val="2478157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C8DB06F-38B8-6026-6FED-1E77985ED04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F887731-8E18-9A89-B3FE-BA3B71D5C1D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4641B27-A862-696C-535A-FB532DCA4119}"/>
              </a:ext>
            </a:extLst>
          </p:cNvPr>
          <p:cNvSpPr>
            <a:spLocks noGrp="1"/>
          </p:cNvSpPr>
          <p:nvPr>
            <p:ph type="dt" sz="half" idx="10"/>
          </p:nvPr>
        </p:nvSpPr>
        <p:spPr/>
        <p:txBody>
          <a:bodyPr/>
          <a:lstStyle/>
          <a:p>
            <a:fld id="{BD807E0A-F9EE-4A56-AC17-4DE8C84A9FC4}" type="datetimeFigureOut">
              <a:rPr lang="nl-NL" smtClean="0"/>
              <a:t>19-11-2023</a:t>
            </a:fld>
            <a:endParaRPr lang="nl-NL"/>
          </a:p>
        </p:txBody>
      </p:sp>
      <p:sp>
        <p:nvSpPr>
          <p:cNvPr id="5" name="Tijdelijke aanduiding voor voettekst 4">
            <a:extLst>
              <a:ext uri="{FF2B5EF4-FFF2-40B4-BE49-F238E27FC236}">
                <a16:creationId xmlns:a16="http://schemas.microsoft.com/office/drawing/2014/main" id="{2050C905-7671-0873-2D9B-AE06DEE2FB8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E631E0-AF54-786D-3166-0034C6AB9E28}"/>
              </a:ext>
            </a:extLst>
          </p:cNvPr>
          <p:cNvSpPr>
            <a:spLocks noGrp="1"/>
          </p:cNvSpPr>
          <p:nvPr>
            <p:ph type="sldNum" sz="quarter" idx="12"/>
          </p:nvPr>
        </p:nvSpPr>
        <p:spPr/>
        <p:txBody>
          <a:bodyPr/>
          <a:lstStyle/>
          <a:p>
            <a:fld id="{8E6F3247-AE5B-4FE5-88D3-3A9CB1E4C08D}" type="slidenum">
              <a:rPr lang="nl-NL" smtClean="0"/>
              <a:t>‹nr.›</a:t>
            </a:fld>
            <a:endParaRPr lang="nl-NL"/>
          </a:p>
        </p:txBody>
      </p:sp>
    </p:spTree>
    <p:extLst>
      <p:ext uri="{BB962C8B-B14F-4D97-AF65-F5344CB8AC3E}">
        <p14:creationId xmlns:p14="http://schemas.microsoft.com/office/powerpoint/2010/main" val="2565743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536B63-5470-5C6A-1136-76220559158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4A0EABA-634E-90A0-853D-01F0F768A9F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2F3605F-41E8-24EF-97D0-039F9CFCF792}"/>
              </a:ext>
            </a:extLst>
          </p:cNvPr>
          <p:cNvSpPr>
            <a:spLocks noGrp="1"/>
          </p:cNvSpPr>
          <p:nvPr>
            <p:ph type="dt" sz="half" idx="10"/>
          </p:nvPr>
        </p:nvSpPr>
        <p:spPr/>
        <p:txBody>
          <a:bodyPr/>
          <a:lstStyle/>
          <a:p>
            <a:fld id="{BD807E0A-F9EE-4A56-AC17-4DE8C84A9FC4}" type="datetimeFigureOut">
              <a:rPr lang="nl-NL" smtClean="0"/>
              <a:t>19-11-2023</a:t>
            </a:fld>
            <a:endParaRPr lang="nl-NL"/>
          </a:p>
        </p:txBody>
      </p:sp>
      <p:sp>
        <p:nvSpPr>
          <p:cNvPr id="5" name="Tijdelijke aanduiding voor voettekst 4">
            <a:extLst>
              <a:ext uri="{FF2B5EF4-FFF2-40B4-BE49-F238E27FC236}">
                <a16:creationId xmlns:a16="http://schemas.microsoft.com/office/drawing/2014/main" id="{6CBF137F-DDB4-39A1-FA22-96DD2BAF4E7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AB58C1B-ED3F-65B5-6593-AF4DD2820147}"/>
              </a:ext>
            </a:extLst>
          </p:cNvPr>
          <p:cNvSpPr>
            <a:spLocks noGrp="1"/>
          </p:cNvSpPr>
          <p:nvPr>
            <p:ph type="sldNum" sz="quarter" idx="12"/>
          </p:nvPr>
        </p:nvSpPr>
        <p:spPr/>
        <p:txBody>
          <a:bodyPr/>
          <a:lstStyle/>
          <a:p>
            <a:fld id="{8E6F3247-AE5B-4FE5-88D3-3A9CB1E4C08D}" type="slidenum">
              <a:rPr lang="nl-NL" smtClean="0"/>
              <a:t>‹nr.›</a:t>
            </a:fld>
            <a:endParaRPr lang="nl-NL"/>
          </a:p>
        </p:txBody>
      </p:sp>
    </p:spTree>
    <p:extLst>
      <p:ext uri="{BB962C8B-B14F-4D97-AF65-F5344CB8AC3E}">
        <p14:creationId xmlns:p14="http://schemas.microsoft.com/office/powerpoint/2010/main" val="3316316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C9B3C-236A-23BA-8842-1C5A6FFF10E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14386F4-74D4-4C72-4F04-E9220F061C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B616CBE-EAD9-4C2B-29BF-A2B3EF49D895}"/>
              </a:ext>
            </a:extLst>
          </p:cNvPr>
          <p:cNvSpPr>
            <a:spLocks noGrp="1"/>
          </p:cNvSpPr>
          <p:nvPr>
            <p:ph type="dt" sz="half" idx="10"/>
          </p:nvPr>
        </p:nvSpPr>
        <p:spPr/>
        <p:txBody>
          <a:bodyPr/>
          <a:lstStyle/>
          <a:p>
            <a:fld id="{BD807E0A-F9EE-4A56-AC17-4DE8C84A9FC4}" type="datetimeFigureOut">
              <a:rPr lang="nl-NL" smtClean="0"/>
              <a:t>19-11-2023</a:t>
            </a:fld>
            <a:endParaRPr lang="nl-NL"/>
          </a:p>
        </p:txBody>
      </p:sp>
      <p:sp>
        <p:nvSpPr>
          <p:cNvPr id="5" name="Tijdelijke aanduiding voor voettekst 4">
            <a:extLst>
              <a:ext uri="{FF2B5EF4-FFF2-40B4-BE49-F238E27FC236}">
                <a16:creationId xmlns:a16="http://schemas.microsoft.com/office/drawing/2014/main" id="{CC2F6725-536E-B91C-3E43-4EF49247F9D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4830C4F-47B6-561C-39A5-21FC2AD36C3A}"/>
              </a:ext>
            </a:extLst>
          </p:cNvPr>
          <p:cNvSpPr>
            <a:spLocks noGrp="1"/>
          </p:cNvSpPr>
          <p:nvPr>
            <p:ph type="sldNum" sz="quarter" idx="12"/>
          </p:nvPr>
        </p:nvSpPr>
        <p:spPr/>
        <p:txBody>
          <a:bodyPr/>
          <a:lstStyle/>
          <a:p>
            <a:fld id="{8E6F3247-AE5B-4FE5-88D3-3A9CB1E4C08D}" type="slidenum">
              <a:rPr lang="nl-NL" smtClean="0"/>
              <a:t>‹nr.›</a:t>
            </a:fld>
            <a:endParaRPr lang="nl-NL"/>
          </a:p>
        </p:txBody>
      </p:sp>
    </p:spTree>
    <p:extLst>
      <p:ext uri="{BB962C8B-B14F-4D97-AF65-F5344CB8AC3E}">
        <p14:creationId xmlns:p14="http://schemas.microsoft.com/office/powerpoint/2010/main" val="3365832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2C95C-E2C9-1BF9-65E3-78DF36BD0A1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8C1EB3C-F098-E040-42C8-78040E4C264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ACA3AC2-92BD-DCD7-2AC0-D948C286D21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020090B-00C7-8BD1-EC46-3A5F59C41092}"/>
              </a:ext>
            </a:extLst>
          </p:cNvPr>
          <p:cNvSpPr>
            <a:spLocks noGrp="1"/>
          </p:cNvSpPr>
          <p:nvPr>
            <p:ph type="dt" sz="half" idx="10"/>
          </p:nvPr>
        </p:nvSpPr>
        <p:spPr/>
        <p:txBody>
          <a:bodyPr/>
          <a:lstStyle/>
          <a:p>
            <a:fld id="{BD807E0A-F9EE-4A56-AC17-4DE8C84A9FC4}" type="datetimeFigureOut">
              <a:rPr lang="nl-NL" smtClean="0"/>
              <a:t>19-11-2023</a:t>
            </a:fld>
            <a:endParaRPr lang="nl-NL"/>
          </a:p>
        </p:txBody>
      </p:sp>
      <p:sp>
        <p:nvSpPr>
          <p:cNvPr id="6" name="Tijdelijke aanduiding voor voettekst 5">
            <a:extLst>
              <a:ext uri="{FF2B5EF4-FFF2-40B4-BE49-F238E27FC236}">
                <a16:creationId xmlns:a16="http://schemas.microsoft.com/office/drawing/2014/main" id="{A99EC05F-1EBC-EA1F-6B3A-08422F920EA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D7D37CC-39E4-DF11-55C8-7BCD012394C1}"/>
              </a:ext>
            </a:extLst>
          </p:cNvPr>
          <p:cNvSpPr>
            <a:spLocks noGrp="1"/>
          </p:cNvSpPr>
          <p:nvPr>
            <p:ph type="sldNum" sz="quarter" idx="12"/>
          </p:nvPr>
        </p:nvSpPr>
        <p:spPr/>
        <p:txBody>
          <a:bodyPr/>
          <a:lstStyle/>
          <a:p>
            <a:fld id="{8E6F3247-AE5B-4FE5-88D3-3A9CB1E4C08D}" type="slidenum">
              <a:rPr lang="nl-NL" smtClean="0"/>
              <a:t>‹nr.›</a:t>
            </a:fld>
            <a:endParaRPr lang="nl-NL"/>
          </a:p>
        </p:txBody>
      </p:sp>
    </p:spTree>
    <p:extLst>
      <p:ext uri="{BB962C8B-B14F-4D97-AF65-F5344CB8AC3E}">
        <p14:creationId xmlns:p14="http://schemas.microsoft.com/office/powerpoint/2010/main" val="390750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F50E7-0903-4986-D492-EC719E37159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3D90EE8-6879-5BE8-FA19-E9985D57EB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164787F-59A2-A910-0505-87A50C7EA9B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8BC9E1A-C781-DBA1-97F1-1FFFA7024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5EAC5D0-532A-8EC0-D033-BEBED945935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C7CCD32-9E00-32A6-16C9-9A91C5C27490}"/>
              </a:ext>
            </a:extLst>
          </p:cNvPr>
          <p:cNvSpPr>
            <a:spLocks noGrp="1"/>
          </p:cNvSpPr>
          <p:nvPr>
            <p:ph type="dt" sz="half" idx="10"/>
          </p:nvPr>
        </p:nvSpPr>
        <p:spPr/>
        <p:txBody>
          <a:bodyPr/>
          <a:lstStyle/>
          <a:p>
            <a:fld id="{BD807E0A-F9EE-4A56-AC17-4DE8C84A9FC4}" type="datetimeFigureOut">
              <a:rPr lang="nl-NL" smtClean="0"/>
              <a:t>19-11-2023</a:t>
            </a:fld>
            <a:endParaRPr lang="nl-NL"/>
          </a:p>
        </p:txBody>
      </p:sp>
      <p:sp>
        <p:nvSpPr>
          <p:cNvPr id="8" name="Tijdelijke aanduiding voor voettekst 7">
            <a:extLst>
              <a:ext uri="{FF2B5EF4-FFF2-40B4-BE49-F238E27FC236}">
                <a16:creationId xmlns:a16="http://schemas.microsoft.com/office/drawing/2014/main" id="{7E00943B-CF07-BEF8-1C83-42B0247CBF8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3E1D4EC-F86F-CCF1-3512-AE8B96A64DEB}"/>
              </a:ext>
            </a:extLst>
          </p:cNvPr>
          <p:cNvSpPr>
            <a:spLocks noGrp="1"/>
          </p:cNvSpPr>
          <p:nvPr>
            <p:ph type="sldNum" sz="quarter" idx="12"/>
          </p:nvPr>
        </p:nvSpPr>
        <p:spPr/>
        <p:txBody>
          <a:bodyPr/>
          <a:lstStyle/>
          <a:p>
            <a:fld id="{8E6F3247-AE5B-4FE5-88D3-3A9CB1E4C08D}" type="slidenum">
              <a:rPr lang="nl-NL" smtClean="0"/>
              <a:t>‹nr.›</a:t>
            </a:fld>
            <a:endParaRPr lang="nl-NL"/>
          </a:p>
        </p:txBody>
      </p:sp>
    </p:spTree>
    <p:extLst>
      <p:ext uri="{BB962C8B-B14F-4D97-AF65-F5344CB8AC3E}">
        <p14:creationId xmlns:p14="http://schemas.microsoft.com/office/powerpoint/2010/main" val="1347027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65EA6-C6E5-78BA-F894-2CE10E6DABB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39A339F-A334-1363-4546-6F680C1E34C0}"/>
              </a:ext>
            </a:extLst>
          </p:cNvPr>
          <p:cNvSpPr>
            <a:spLocks noGrp="1"/>
          </p:cNvSpPr>
          <p:nvPr>
            <p:ph type="dt" sz="half" idx="10"/>
          </p:nvPr>
        </p:nvSpPr>
        <p:spPr/>
        <p:txBody>
          <a:bodyPr/>
          <a:lstStyle/>
          <a:p>
            <a:fld id="{BD807E0A-F9EE-4A56-AC17-4DE8C84A9FC4}" type="datetimeFigureOut">
              <a:rPr lang="nl-NL" smtClean="0"/>
              <a:t>19-11-2023</a:t>
            </a:fld>
            <a:endParaRPr lang="nl-NL"/>
          </a:p>
        </p:txBody>
      </p:sp>
      <p:sp>
        <p:nvSpPr>
          <p:cNvPr id="4" name="Tijdelijke aanduiding voor voettekst 3">
            <a:extLst>
              <a:ext uri="{FF2B5EF4-FFF2-40B4-BE49-F238E27FC236}">
                <a16:creationId xmlns:a16="http://schemas.microsoft.com/office/drawing/2014/main" id="{DD173381-233C-479C-B02D-C3FD31B5A6A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6434304-30E3-FD60-61FB-CE75BE4884E6}"/>
              </a:ext>
            </a:extLst>
          </p:cNvPr>
          <p:cNvSpPr>
            <a:spLocks noGrp="1"/>
          </p:cNvSpPr>
          <p:nvPr>
            <p:ph type="sldNum" sz="quarter" idx="12"/>
          </p:nvPr>
        </p:nvSpPr>
        <p:spPr/>
        <p:txBody>
          <a:bodyPr/>
          <a:lstStyle/>
          <a:p>
            <a:fld id="{8E6F3247-AE5B-4FE5-88D3-3A9CB1E4C08D}" type="slidenum">
              <a:rPr lang="nl-NL" smtClean="0"/>
              <a:t>‹nr.›</a:t>
            </a:fld>
            <a:endParaRPr lang="nl-NL"/>
          </a:p>
        </p:txBody>
      </p:sp>
    </p:spTree>
    <p:extLst>
      <p:ext uri="{BB962C8B-B14F-4D97-AF65-F5344CB8AC3E}">
        <p14:creationId xmlns:p14="http://schemas.microsoft.com/office/powerpoint/2010/main" val="3541706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7AB4D52-4547-B9F7-D521-D1C1EFE019F9}"/>
              </a:ext>
            </a:extLst>
          </p:cNvPr>
          <p:cNvSpPr>
            <a:spLocks noGrp="1"/>
          </p:cNvSpPr>
          <p:nvPr>
            <p:ph type="dt" sz="half" idx="10"/>
          </p:nvPr>
        </p:nvSpPr>
        <p:spPr/>
        <p:txBody>
          <a:bodyPr/>
          <a:lstStyle/>
          <a:p>
            <a:fld id="{BD807E0A-F9EE-4A56-AC17-4DE8C84A9FC4}" type="datetimeFigureOut">
              <a:rPr lang="nl-NL" smtClean="0"/>
              <a:t>19-11-2023</a:t>
            </a:fld>
            <a:endParaRPr lang="nl-NL"/>
          </a:p>
        </p:txBody>
      </p:sp>
      <p:sp>
        <p:nvSpPr>
          <p:cNvPr id="3" name="Tijdelijke aanduiding voor voettekst 2">
            <a:extLst>
              <a:ext uri="{FF2B5EF4-FFF2-40B4-BE49-F238E27FC236}">
                <a16:creationId xmlns:a16="http://schemas.microsoft.com/office/drawing/2014/main" id="{07BAD1BC-C787-7B94-5DCC-8879E9CED38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A493E05-DA39-CEB6-FB42-812ED7608A51}"/>
              </a:ext>
            </a:extLst>
          </p:cNvPr>
          <p:cNvSpPr>
            <a:spLocks noGrp="1"/>
          </p:cNvSpPr>
          <p:nvPr>
            <p:ph type="sldNum" sz="quarter" idx="12"/>
          </p:nvPr>
        </p:nvSpPr>
        <p:spPr/>
        <p:txBody>
          <a:bodyPr/>
          <a:lstStyle/>
          <a:p>
            <a:fld id="{8E6F3247-AE5B-4FE5-88D3-3A9CB1E4C08D}" type="slidenum">
              <a:rPr lang="nl-NL" smtClean="0"/>
              <a:t>‹nr.›</a:t>
            </a:fld>
            <a:endParaRPr lang="nl-NL"/>
          </a:p>
        </p:txBody>
      </p:sp>
    </p:spTree>
    <p:extLst>
      <p:ext uri="{BB962C8B-B14F-4D97-AF65-F5344CB8AC3E}">
        <p14:creationId xmlns:p14="http://schemas.microsoft.com/office/powerpoint/2010/main" val="302128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292D28-7CF6-824A-437F-0FF89C0B6FE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A814F11-5988-A5D9-603F-D90C493C5E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4D0E04A-24CD-D608-8C4C-27EC194C1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2EBABF-132C-FEB4-4FFB-497558F84B2D}"/>
              </a:ext>
            </a:extLst>
          </p:cNvPr>
          <p:cNvSpPr>
            <a:spLocks noGrp="1"/>
          </p:cNvSpPr>
          <p:nvPr>
            <p:ph type="dt" sz="half" idx="10"/>
          </p:nvPr>
        </p:nvSpPr>
        <p:spPr/>
        <p:txBody>
          <a:bodyPr/>
          <a:lstStyle/>
          <a:p>
            <a:fld id="{BD807E0A-F9EE-4A56-AC17-4DE8C84A9FC4}" type="datetimeFigureOut">
              <a:rPr lang="nl-NL" smtClean="0"/>
              <a:t>19-11-2023</a:t>
            </a:fld>
            <a:endParaRPr lang="nl-NL"/>
          </a:p>
        </p:txBody>
      </p:sp>
      <p:sp>
        <p:nvSpPr>
          <p:cNvPr id="6" name="Tijdelijke aanduiding voor voettekst 5">
            <a:extLst>
              <a:ext uri="{FF2B5EF4-FFF2-40B4-BE49-F238E27FC236}">
                <a16:creationId xmlns:a16="http://schemas.microsoft.com/office/drawing/2014/main" id="{3F440BFF-39C9-B702-128B-492C14FEE47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6037FB0-53B6-8B88-D740-B2A39B61E3D1}"/>
              </a:ext>
            </a:extLst>
          </p:cNvPr>
          <p:cNvSpPr>
            <a:spLocks noGrp="1"/>
          </p:cNvSpPr>
          <p:nvPr>
            <p:ph type="sldNum" sz="quarter" idx="12"/>
          </p:nvPr>
        </p:nvSpPr>
        <p:spPr/>
        <p:txBody>
          <a:bodyPr/>
          <a:lstStyle/>
          <a:p>
            <a:fld id="{8E6F3247-AE5B-4FE5-88D3-3A9CB1E4C08D}" type="slidenum">
              <a:rPr lang="nl-NL" smtClean="0"/>
              <a:t>‹nr.›</a:t>
            </a:fld>
            <a:endParaRPr lang="nl-NL"/>
          </a:p>
        </p:txBody>
      </p:sp>
    </p:spTree>
    <p:extLst>
      <p:ext uri="{BB962C8B-B14F-4D97-AF65-F5344CB8AC3E}">
        <p14:creationId xmlns:p14="http://schemas.microsoft.com/office/powerpoint/2010/main" val="2312125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5229DA-0552-E42E-2DCE-B9E8F758E81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E88D658-A448-481F-D890-ED6786CC56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BB957AC-60C8-7CA4-69C4-0EAEE9392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3236E2E-38AD-30C4-263E-6F257726943C}"/>
              </a:ext>
            </a:extLst>
          </p:cNvPr>
          <p:cNvSpPr>
            <a:spLocks noGrp="1"/>
          </p:cNvSpPr>
          <p:nvPr>
            <p:ph type="dt" sz="half" idx="10"/>
          </p:nvPr>
        </p:nvSpPr>
        <p:spPr/>
        <p:txBody>
          <a:bodyPr/>
          <a:lstStyle/>
          <a:p>
            <a:fld id="{BD807E0A-F9EE-4A56-AC17-4DE8C84A9FC4}" type="datetimeFigureOut">
              <a:rPr lang="nl-NL" smtClean="0"/>
              <a:t>19-11-2023</a:t>
            </a:fld>
            <a:endParaRPr lang="nl-NL"/>
          </a:p>
        </p:txBody>
      </p:sp>
      <p:sp>
        <p:nvSpPr>
          <p:cNvPr id="6" name="Tijdelijke aanduiding voor voettekst 5">
            <a:extLst>
              <a:ext uri="{FF2B5EF4-FFF2-40B4-BE49-F238E27FC236}">
                <a16:creationId xmlns:a16="http://schemas.microsoft.com/office/drawing/2014/main" id="{9893A80F-FED6-57A5-5F23-15682E2E25D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3DCA3A5-56FF-0808-F779-49CF71414332}"/>
              </a:ext>
            </a:extLst>
          </p:cNvPr>
          <p:cNvSpPr>
            <a:spLocks noGrp="1"/>
          </p:cNvSpPr>
          <p:nvPr>
            <p:ph type="sldNum" sz="quarter" idx="12"/>
          </p:nvPr>
        </p:nvSpPr>
        <p:spPr/>
        <p:txBody>
          <a:bodyPr/>
          <a:lstStyle/>
          <a:p>
            <a:fld id="{8E6F3247-AE5B-4FE5-88D3-3A9CB1E4C08D}" type="slidenum">
              <a:rPr lang="nl-NL" smtClean="0"/>
              <a:t>‹nr.›</a:t>
            </a:fld>
            <a:endParaRPr lang="nl-NL"/>
          </a:p>
        </p:txBody>
      </p:sp>
    </p:spTree>
    <p:extLst>
      <p:ext uri="{BB962C8B-B14F-4D97-AF65-F5344CB8AC3E}">
        <p14:creationId xmlns:p14="http://schemas.microsoft.com/office/powerpoint/2010/main" val="368388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50C768B-060C-7046-8DD1-22C5FEC917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E0127CB-6A27-3F32-8861-044859FFAA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B2AA9C-17FC-2668-3654-442A2FE819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07E0A-F9EE-4A56-AC17-4DE8C84A9FC4}" type="datetimeFigureOut">
              <a:rPr lang="nl-NL" smtClean="0"/>
              <a:t>19-11-2023</a:t>
            </a:fld>
            <a:endParaRPr lang="nl-NL"/>
          </a:p>
        </p:txBody>
      </p:sp>
      <p:sp>
        <p:nvSpPr>
          <p:cNvPr id="5" name="Tijdelijke aanduiding voor voettekst 4">
            <a:extLst>
              <a:ext uri="{FF2B5EF4-FFF2-40B4-BE49-F238E27FC236}">
                <a16:creationId xmlns:a16="http://schemas.microsoft.com/office/drawing/2014/main" id="{4596CE54-204B-3F0B-B0BC-619B939156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FD7D388-A422-00A9-6647-31AEA3D592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F3247-AE5B-4FE5-88D3-3A9CB1E4C08D}" type="slidenum">
              <a:rPr lang="nl-NL" smtClean="0"/>
              <a:t>‹nr.›</a:t>
            </a:fld>
            <a:endParaRPr lang="nl-NL"/>
          </a:p>
        </p:txBody>
      </p:sp>
    </p:spTree>
    <p:extLst>
      <p:ext uri="{BB962C8B-B14F-4D97-AF65-F5344CB8AC3E}">
        <p14:creationId xmlns:p14="http://schemas.microsoft.com/office/powerpoint/2010/main" val="2303009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A58B1B64-31F5-4A02-8CDF-89C2A37BF4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98036" y="4801011"/>
            <a:ext cx="0" cy="146304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pic>
        <p:nvPicPr>
          <p:cNvPr id="4" name="Afbeelding 3" descr="Afbeelding met binnen, persoon&#10;&#10;Automatisch gegenereerde beschrijving">
            <a:extLst>
              <a:ext uri="{FF2B5EF4-FFF2-40B4-BE49-F238E27FC236}">
                <a16:creationId xmlns:a16="http://schemas.microsoft.com/office/drawing/2014/main" id="{5E07675B-C825-AB13-37FB-138CEB6F75C0}"/>
              </a:ext>
            </a:extLst>
          </p:cNvPr>
          <p:cNvPicPr>
            <a:picLocks noChangeAspect="1"/>
          </p:cNvPicPr>
          <p:nvPr/>
        </p:nvPicPr>
        <p:blipFill>
          <a:blip r:embed="rId2"/>
          <a:stretch>
            <a:fillRect/>
          </a:stretch>
        </p:blipFill>
        <p:spPr>
          <a:xfrm>
            <a:off x="319088" y="468313"/>
            <a:ext cx="7429500" cy="3675063"/>
          </a:xfrm>
          <a:prstGeom prst="rect">
            <a:avLst/>
          </a:prstGeom>
        </p:spPr>
      </p:pic>
      <p:pic>
        <p:nvPicPr>
          <p:cNvPr id="5" name="Afbeelding 4">
            <a:extLst>
              <a:ext uri="{FF2B5EF4-FFF2-40B4-BE49-F238E27FC236}">
                <a16:creationId xmlns:a16="http://schemas.microsoft.com/office/drawing/2014/main" id="{3D44D734-7720-CFBD-19DE-570E03835AD7}"/>
              </a:ext>
            </a:extLst>
          </p:cNvPr>
          <p:cNvPicPr>
            <a:picLocks noChangeAspect="1"/>
          </p:cNvPicPr>
          <p:nvPr/>
        </p:nvPicPr>
        <p:blipFill>
          <a:blip r:embed="rId3"/>
          <a:stretch>
            <a:fillRect/>
          </a:stretch>
        </p:blipFill>
        <p:spPr>
          <a:xfrm>
            <a:off x="7883524" y="468312"/>
            <a:ext cx="3989388" cy="3675063"/>
          </a:xfrm>
          <a:prstGeom prst="rect">
            <a:avLst/>
          </a:prstGeom>
        </p:spPr>
      </p:pic>
      <p:sp>
        <p:nvSpPr>
          <p:cNvPr id="2" name="Titel 1">
            <a:extLst>
              <a:ext uri="{FF2B5EF4-FFF2-40B4-BE49-F238E27FC236}">
                <a16:creationId xmlns:a16="http://schemas.microsoft.com/office/drawing/2014/main" id="{08AD8B98-18C1-38A3-15FB-9F7D1C4F4527}"/>
              </a:ext>
            </a:extLst>
          </p:cNvPr>
          <p:cNvSpPr>
            <a:spLocks noGrp="1"/>
          </p:cNvSpPr>
          <p:nvPr>
            <p:ph type="ctrTitle"/>
          </p:nvPr>
        </p:nvSpPr>
        <p:spPr>
          <a:xfrm>
            <a:off x="4370832" y="4791456"/>
            <a:ext cx="7178040" cy="1508760"/>
          </a:xfrm>
        </p:spPr>
        <p:txBody>
          <a:bodyPr anchor="ctr">
            <a:noAutofit/>
          </a:bodyPr>
          <a:lstStyle/>
          <a:p>
            <a:r>
              <a:rPr lang="nl-NL" sz="4000" dirty="0">
                <a:solidFill>
                  <a:schemeClr val="bg1"/>
                </a:solidFill>
              </a:rPr>
              <a:t>Pastoraat: geestelijk zorgdragen en herstellen vanuit Gods Woord</a:t>
            </a:r>
          </a:p>
        </p:txBody>
      </p:sp>
      <p:sp>
        <p:nvSpPr>
          <p:cNvPr id="3" name="Ondertitel 2">
            <a:extLst>
              <a:ext uri="{FF2B5EF4-FFF2-40B4-BE49-F238E27FC236}">
                <a16:creationId xmlns:a16="http://schemas.microsoft.com/office/drawing/2014/main" id="{D922C0A7-D75E-C15C-EBDA-DE3396DD177E}"/>
              </a:ext>
            </a:extLst>
          </p:cNvPr>
          <p:cNvSpPr>
            <a:spLocks noGrp="1"/>
          </p:cNvSpPr>
          <p:nvPr>
            <p:ph type="subTitle" idx="1"/>
          </p:nvPr>
        </p:nvSpPr>
        <p:spPr>
          <a:xfrm>
            <a:off x="559019" y="4792803"/>
            <a:ext cx="3266222" cy="1507413"/>
          </a:xfrm>
        </p:spPr>
        <p:txBody>
          <a:bodyPr anchor="ctr">
            <a:normAutofit/>
          </a:bodyPr>
          <a:lstStyle/>
          <a:p>
            <a:r>
              <a:rPr lang="nl-NL" sz="5300" dirty="0">
                <a:solidFill>
                  <a:schemeClr val="bg1"/>
                </a:solidFill>
              </a:rPr>
              <a:t>Levi </a:t>
            </a:r>
            <a:r>
              <a:rPr lang="nl-NL" sz="5300" dirty="0" err="1">
                <a:solidFill>
                  <a:schemeClr val="bg1"/>
                </a:solidFill>
              </a:rPr>
              <a:t>Sminia</a:t>
            </a:r>
            <a:endParaRPr lang="nl-NL" sz="5300" dirty="0">
              <a:solidFill>
                <a:schemeClr val="bg1"/>
              </a:solidFill>
            </a:endParaRPr>
          </a:p>
        </p:txBody>
      </p:sp>
    </p:spTree>
    <p:extLst>
      <p:ext uri="{BB962C8B-B14F-4D97-AF65-F5344CB8AC3E}">
        <p14:creationId xmlns:p14="http://schemas.microsoft.com/office/powerpoint/2010/main" val="124818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3424B8-20E4-A749-9E0A-5503E0E96338}"/>
              </a:ext>
            </a:extLst>
          </p:cNvPr>
          <p:cNvSpPr>
            <a:spLocks noGrp="1"/>
          </p:cNvSpPr>
          <p:nvPr>
            <p:ph type="title"/>
          </p:nvPr>
        </p:nvSpPr>
        <p:spPr>
          <a:xfrm>
            <a:off x="838199" y="405267"/>
            <a:ext cx="10515600" cy="1325563"/>
          </a:xfrm>
        </p:spPr>
        <p:txBody>
          <a:bodyPr/>
          <a:lstStyle/>
          <a:p>
            <a:pPr algn="ctr"/>
            <a:r>
              <a:rPr lang="nl-NL" b="1" dirty="0"/>
              <a:t>Een Bijbelse mensvisie: de geesten beproeven</a:t>
            </a:r>
          </a:p>
        </p:txBody>
      </p:sp>
      <p:sp>
        <p:nvSpPr>
          <p:cNvPr id="3" name="Tijdelijke aanduiding voor inhoud 2">
            <a:extLst>
              <a:ext uri="{FF2B5EF4-FFF2-40B4-BE49-F238E27FC236}">
                <a16:creationId xmlns:a16="http://schemas.microsoft.com/office/drawing/2014/main" id="{E150CEDE-F8AB-5F59-037E-86BBE9B97EAF}"/>
              </a:ext>
            </a:extLst>
          </p:cNvPr>
          <p:cNvSpPr>
            <a:spLocks noGrp="1"/>
          </p:cNvSpPr>
          <p:nvPr>
            <p:ph idx="1"/>
          </p:nvPr>
        </p:nvSpPr>
        <p:spPr>
          <a:xfrm>
            <a:off x="260277" y="1815421"/>
            <a:ext cx="11671443" cy="4582885"/>
          </a:xfrm>
        </p:spPr>
        <p:txBody>
          <a:bodyPr>
            <a:normAutofit/>
          </a:bodyPr>
          <a:lstStyle/>
          <a:p>
            <a:r>
              <a:rPr lang="nl-NL" sz="3600" dirty="0"/>
              <a:t>Welke filosofie zit achter een discipline, met name aangaande de mensvisie (1 Johannes 4:1-2).</a:t>
            </a:r>
          </a:p>
          <a:p>
            <a:r>
              <a:rPr lang="nl-NL" sz="3600" dirty="0"/>
              <a:t>Hoe is de mens ontstaan? Uit welke elementen bestaat de mens? – geest, ziel en lichaam (1 Thessalonicenzen 5:23).</a:t>
            </a:r>
          </a:p>
          <a:p>
            <a:r>
              <a:rPr lang="nl-NL" sz="3600" dirty="0"/>
              <a:t>Is de mens de schepping van God of een product van de evolutie? </a:t>
            </a:r>
          </a:p>
          <a:p>
            <a:r>
              <a:rPr lang="nl-NL" sz="3600" dirty="0"/>
              <a:t>Het ‘Freudiaanse denken’: driften van de mens, de rol van seksualiteit en de fixatie van kinderen op moeder.</a:t>
            </a:r>
          </a:p>
        </p:txBody>
      </p:sp>
    </p:spTree>
    <p:extLst>
      <p:ext uri="{BB962C8B-B14F-4D97-AF65-F5344CB8AC3E}">
        <p14:creationId xmlns:p14="http://schemas.microsoft.com/office/powerpoint/2010/main" val="418099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829F3A-D3E8-58D9-F922-393F4BE42148}"/>
              </a:ext>
            </a:extLst>
          </p:cNvPr>
          <p:cNvSpPr>
            <a:spLocks noGrp="1"/>
          </p:cNvSpPr>
          <p:nvPr>
            <p:ph type="title"/>
          </p:nvPr>
        </p:nvSpPr>
        <p:spPr>
          <a:xfrm>
            <a:off x="838199" y="461871"/>
            <a:ext cx="10515600" cy="1325563"/>
          </a:xfrm>
        </p:spPr>
        <p:txBody>
          <a:bodyPr/>
          <a:lstStyle/>
          <a:p>
            <a:pPr algn="ctr"/>
            <a:r>
              <a:rPr lang="nl-NL" b="1" dirty="0"/>
              <a:t>De gezonde Bijbelse leer</a:t>
            </a:r>
          </a:p>
        </p:txBody>
      </p:sp>
      <p:sp>
        <p:nvSpPr>
          <p:cNvPr id="3" name="Tijdelijke aanduiding voor inhoud 2">
            <a:extLst>
              <a:ext uri="{FF2B5EF4-FFF2-40B4-BE49-F238E27FC236}">
                <a16:creationId xmlns:a16="http://schemas.microsoft.com/office/drawing/2014/main" id="{E00FBDA8-803D-DEE4-465A-238A1F629F76}"/>
              </a:ext>
            </a:extLst>
          </p:cNvPr>
          <p:cNvSpPr>
            <a:spLocks noGrp="1"/>
          </p:cNvSpPr>
          <p:nvPr>
            <p:ph idx="1"/>
          </p:nvPr>
        </p:nvSpPr>
        <p:spPr>
          <a:xfrm>
            <a:off x="281132" y="1907179"/>
            <a:ext cx="11629735" cy="4384764"/>
          </a:xfrm>
        </p:spPr>
        <p:txBody>
          <a:bodyPr>
            <a:normAutofit/>
          </a:bodyPr>
          <a:lstStyle/>
          <a:p>
            <a:r>
              <a:rPr lang="nl-NL" sz="4000" dirty="0"/>
              <a:t>De Bijbel spreekt de mens aan op zijn verantwoordelijkheid, in zijn denken, doen en laten. </a:t>
            </a:r>
          </a:p>
          <a:p>
            <a:r>
              <a:rPr lang="nl-NL" sz="4000" dirty="0"/>
              <a:t>De pastor dient bekwaam te zijn de gezonde Bijbelse leer te verkondigen én te onderwijzen (1 Korinthe 12:8; 1 Timotheüs 3:2; Titus 1:9). </a:t>
            </a:r>
          </a:p>
          <a:p>
            <a:r>
              <a:rPr lang="nl-NL" sz="4000" dirty="0"/>
              <a:t>Rekening houden met ‘type’ mens, afstemming;  cultureel-sociale achtergrond en afkomst van cliënt. </a:t>
            </a:r>
          </a:p>
          <a:p>
            <a:endParaRPr lang="nl-NL" dirty="0"/>
          </a:p>
        </p:txBody>
      </p:sp>
    </p:spTree>
    <p:extLst>
      <p:ext uri="{BB962C8B-B14F-4D97-AF65-F5344CB8AC3E}">
        <p14:creationId xmlns:p14="http://schemas.microsoft.com/office/powerpoint/2010/main" val="119997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69152-44E8-4388-F9C6-0BA1EFDA35A8}"/>
              </a:ext>
            </a:extLst>
          </p:cNvPr>
          <p:cNvSpPr>
            <a:spLocks noGrp="1"/>
          </p:cNvSpPr>
          <p:nvPr>
            <p:ph type="title"/>
          </p:nvPr>
        </p:nvSpPr>
        <p:spPr>
          <a:xfrm>
            <a:off x="838200" y="463099"/>
            <a:ext cx="10515600" cy="1325563"/>
          </a:xfrm>
        </p:spPr>
        <p:txBody>
          <a:bodyPr>
            <a:normAutofit/>
          </a:bodyPr>
          <a:lstStyle/>
          <a:p>
            <a:pPr algn="ctr"/>
            <a:r>
              <a:rPr lang="nl-NL" b="1" dirty="0">
                <a:cs typeface="Arial" panose="020B0604020202020204" pitchFamily="34" charset="0"/>
              </a:rPr>
              <a:t>2. Het belang van de gemeenschap: </a:t>
            </a:r>
            <a:br>
              <a:rPr lang="nl-NL" b="1" dirty="0">
                <a:cs typeface="Arial" panose="020B0604020202020204" pitchFamily="34" charset="0"/>
              </a:rPr>
            </a:br>
            <a:r>
              <a:rPr lang="nl-NL" b="1" dirty="0">
                <a:cs typeface="Arial" panose="020B0604020202020204" pitchFamily="34" charset="0"/>
              </a:rPr>
              <a:t>iedereen is welkom, de poort staat open </a:t>
            </a:r>
          </a:p>
        </p:txBody>
      </p:sp>
      <p:pic>
        <p:nvPicPr>
          <p:cNvPr id="4" name="Afbeelding 3">
            <a:extLst>
              <a:ext uri="{FF2B5EF4-FFF2-40B4-BE49-F238E27FC236}">
                <a16:creationId xmlns:a16="http://schemas.microsoft.com/office/drawing/2014/main" id="{44836885-CD41-59FF-5636-23AB0ECCF514}"/>
              </a:ext>
            </a:extLst>
          </p:cNvPr>
          <p:cNvPicPr>
            <a:picLocks noChangeAspect="1"/>
          </p:cNvPicPr>
          <p:nvPr/>
        </p:nvPicPr>
        <p:blipFill rotWithShape="1">
          <a:blip r:embed="rId2"/>
          <a:srcRect l="18125"/>
          <a:stretch/>
        </p:blipFill>
        <p:spPr>
          <a:xfrm>
            <a:off x="1104900" y="2217505"/>
            <a:ext cx="9982200" cy="4317111"/>
          </a:xfrm>
          <a:prstGeom prst="rect">
            <a:avLst/>
          </a:prstGeom>
          <a:ln>
            <a:noFill/>
          </a:ln>
          <a:effectLst>
            <a:softEdge rad="112500"/>
          </a:effectLst>
        </p:spPr>
      </p:pic>
    </p:spTree>
    <p:extLst>
      <p:ext uri="{BB962C8B-B14F-4D97-AF65-F5344CB8AC3E}">
        <p14:creationId xmlns:p14="http://schemas.microsoft.com/office/powerpoint/2010/main" val="225968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D43874-6F0A-D09A-C108-DBA61C81EDE7}"/>
              </a:ext>
            </a:extLst>
          </p:cNvPr>
          <p:cNvSpPr>
            <a:spLocks noGrp="1"/>
          </p:cNvSpPr>
          <p:nvPr>
            <p:ph type="title"/>
          </p:nvPr>
        </p:nvSpPr>
        <p:spPr>
          <a:xfrm>
            <a:off x="636814" y="354238"/>
            <a:ext cx="10918371" cy="1325563"/>
          </a:xfrm>
        </p:spPr>
        <p:txBody>
          <a:bodyPr/>
          <a:lstStyle/>
          <a:p>
            <a:pPr algn="ctr"/>
            <a:r>
              <a:rPr lang="nl-NL" b="1" dirty="0"/>
              <a:t>Het optimaal functioneren van de gemeenschap</a:t>
            </a:r>
          </a:p>
        </p:txBody>
      </p:sp>
      <p:sp>
        <p:nvSpPr>
          <p:cNvPr id="3" name="Tijdelijke aanduiding voor inhoud 2">
            <a:extLst>
              <a:ext uri="{FF2B5EF4-FFF2-40B4-BE49-F238E27FC236}">
                <a16:creationId xmlns:a16="http://schemas.microsoft.com/office/drawing/2014/main" id="{7EE0AD1E-27AB-F756-BB16-D8F6E8BFE36C}"/>
              </a:ext>
            </a:extLst>
          </p:cNvPr>
          <p:cNvSpPr>
            <a:spLocks noGrp="1"/>
          </p:cNvSpPr>
          <p:nvPr>
            <p:ph idx="1"/>
          </p:nvPr>
        </p:nvSpPr>
        <p:spPr>
          <a:xfrm>
            <a:off x="251716" y="1668012"/>
            <a:ext cx="11688566" cy="4757056"/>
          </a:xfrm>
        </p:spPr>
        <p:txBody>
          <a:bodyPr>
            <a:normAutofit/>
          </a:bodyPr>
          <a:lstStyle/>
          <a:p>
            <a:r>
              <a:rPr lang="nl-NL" sz="3900" dirty="0"/>
              <a:t>De samenkomst, het ouderen-contact: de ochtendkring, huisbezoeken, telefonische gesprekken; </a:t>
            </a:r>
          </a:p>
          <a:p>
            <a:r>
              <a:rPr lang="nl-NL" sz="3900" dirty="0"/>
              <a:t>Dit werkt helend, pastoraal genezend (zielenpastoraat).  </a:t>
            </a:r>
          </a:p>
          <a:p>
            <a:r>
              <a:rPr lang="nl-NL" sz="3900" dirty="0"/>
              <a:t>Bij ernstige problemen, zoals onrust in het huwelijk of het gezin, moet de pastor zich specialiseren. </a:t>
            </a:r>
          </a:p>
          <a:p>
            <a:r>
              <a:rPr lang="nl-NL" sz="3900" dirty="0"/>
              <a:t>De pastor dient ten alle tijden naast de cliënt te staan, niet erboven, om de persoon in een geest van zachtmoedigheid weer terecht te brengen.</a:t>
            </a:r>
          </a:p>
          <a:p>
            <a:endParaRPr lang="nl-NL" dirty="0"/>
          </a:p>
        </p:txBody>
      </p:sp>
    </p:spTree>
    <p:extLst>
      <p:ext uri="{BB962C8B-B14F-4D97-AF65-F5344CB8AC3E}">
        <p14:creationId xmlns:p14="http://schemas.microsoft.com/office/powerpoint/2010/main" val="146131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201F9-8412-E638-60D2-8C5861F657C3}"/>
              </a:ext>
            </a:extLst>
          </p:cNvPr>
          <p:cNvSpPr>
            <a:spLocks noGrp="1"/>
          </p:cNvSpPr>
          <p:nvPr>
            <p:ph type="title"/>
          </p:nvPr>
        </p:nvSpPr>
        <p:spPr>
          <a:xfrm>
            <a:off x="838200" y="397783"/>
            <a:ext cx="10515600" cy="1325563"/>
          </a:xfrm>
        </p:spPr>
        <p:txBody>
          <a:bodyPr/>
          <a:lstStyle/>
          <a:p>
            <a:pPr algn="ctr"/>
            <a:r>
              <a:rPr lang="nl-NL" b="1" dirty="0"/>
              <a:t>Gezonde geestelijke relaties</a:t>
            </a:r>
          </a:p>
        </p:txBody>
      </p:sp>
      <p:sp>
        <p:nvSpPr>
          <p:cNvPr id="3" name="Tijdelijke aanduiding voor inhoud 2">
            <a:extLst>
              <a:ext uri="{FF2B5EF4-FFF2-40B4-BE49-F238E27FC236}">
                <a16:creationId xmlns:a16="http://schemas.microsoft.com/office/drawing/2014/main" id="{5EA517C6-E979-5554-C065-086A85BBCD5C}"/>
              </a:ext>
            </a:extLst>
          </p:cNvPr>
          <p:cNvSpPr>
            <a:spLocks noGrp="1"/>
          </p:cNvSpPr>
          <p:nvPr>
            <p:ph idx="1"/>
          </p:nvPr>
        </p:nvSpPr>
        <p:spPr>
          <a:xfrm>
            <a:off x="242207" y="1807028"/>
            <a:ext cx="11707586" cy="4413703"/>
          </a:xfrm>
        </p:spPr>
        <p:txBody>
          <a:bodyPr>
            <a:normAutofit fontScale="92500"/>
          </a:bodyPr>
          <a:lstStyle/>
          <a:p>
            <a:r>
              <a:rPr lang="nl-NL" sz="4300" dirty="0"/>
              <a:t>Elkaar ondersteunen is de liefde van Christus, elkaars lasten dragen (Romeinen 12:1-8; 1 Korinthe 12).  </a:t>
            </a:r>
          </a:p>
          <a:p>
            <a:r>
              <a:rPr lang="nl-NL" sz="4300" dirty="0"/>
              <a:t>Bewogen zijn met de weduwen en wezen (Jakobus 1:27). </a:t>
            </a:r>
          </a:p>
          <a:p>
            <a:r>
              <a:rPr lang="nl-NL" sz="4300" dirty="0"/>
              <a:t>Situaties kunnen verschillend zijn, maar wel één overeenkomst: de mens is volledig afhankelijk van God (Jesaja 41:13; Spreuken 3:5-6; Psalmen 121:1-2).</a:t>
            </a:r>
          </a:p>
          <a:p>
            <a:endParaRPr lang="nl-NL" dirty="0"/>
          </a:p>
        </p:txBody>
      </p:sp>
    </p:spTree>
    <p:extLst>
      <p:ext uri="{BB962C8B-B14F-4D97-AF65-F5344CB8AC3E}">
        <p14:creationId xmlns:p14="http://schemas.microsoft.com/office/powerpoint/2010/main" val="350424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5C20C9-DA4A-8656-C67D-6C637964F5C7}"/>
              </a:ext>
            </a:extLst>
          </p:cNvPr>
          <p:cNvSpPr>
            <a:spLocks noGrp="1"/>
          </p:cNvSpPr>
          <p:nvPr>
            <p:ph type="title"/>
          </p:nvPr>
        </p:nvSpPr>
        <p:spPr>
          <a:xfrm>
            <a:off x="838200" y="480512"/>
            <a:ext cx="10515600" cy="1325563"/>
          </a:xfrm>
        </p:spPr>
        <p:txBody>
          <a:bodyPr>
            <a:normAutofit/>
          </a:bodyPr>
          <a:lstStyle/>
          <a:p>
            <a:pPr algn="ctr"/>
            <a:r>
              <a:rPr lang="nl-NL" b="1" dirty="0"/>
              <a:t>Een helpende relatie in de praktijk brengen: geloofspraktijken binnen het pastoraat</a:t>
            </a:r>
          </a:p>
        </p:txBody>
      </p:sp>
      <p:sp>
        <p:nvSpPr>
          <p:cNvPr id="3" name="Tijdelijke aanduiding voor inhoud 2">
            <a:extLst>
              <a:ext uri="{FF2B5EF4-FFF2-40B4-BE49-F238E27FC236}">
                <a16:creationId xmlns:a16="http://schemas.microsoft.com/office/drawing/2014/main" id="{EEE8CAD2-CFC2-FF5B-8818-FBE3F54679ED}"/>
              </a:ext>
            </a:extLst>
          </p:cNvPr>
          <p:cNvSpPr>
            <a:spLocks noGrp="1"/>
          </p:cNvSpPr>
          <p:nvPr>
            <p:ph idx="1"/>
          </p:nvPr>
        </p:nvSpPr>
        <p:spPr>
          <a:xfrm>
            <a:off x="301528" y="2044976"/>
            <a:ext cx="11588944" cy="4528455"/>
          </a:xfrm>
        </p:spPr>
        <p:txBody>
          <a:bodyPr>
            <a:normAutofit/>
          </a:bodyPr>
          <a:lstStyle/>
          <a:p>
            <a:r>
              <a:rPr lang="nl-NL" sz="3600" dirty="0"/>
              <a:t>Bidden, Bijbellezen, participeren in een kerkgemeenschap etc. </a:t>
            </a:r>
            <a:r>
              <a:rPr lang="nl-NL" sz="3600" dirty="0">
                <a:sym typeface="Wingdings" panose="05000000000000000000" pitchFamily="2" charset="2"/>
              </a:rPr>
              <a:t> </a:t>
            </a:r>
            <a:r>
              <a:rPr lang="nl-NL" sz="3600" dirty="0"/>
              <a:t>geestelijke bemoediging, voeding en leiding. </a:t>
            </a:r>
          </a:p>
          <a:p>
            <a:r>
              <a:rPr lang="nl-NL" sz="3600" dirty="0"/>
              <a:t>De rol van Gods Woord en gebed in iemands leven; dikwijls loopt geestelijke leven achter, cliënt niet ijverig genoeg. </a:t>
            </a:r>
          </a:p>
          <a:p>
            <a:r>
              <a:rPr lang="nl-NL" sz="3600" dirty="0"/>
              <a:t>Het geestelijke leven dient geactiveerd te worden; samenkomst bezoeken, Bijbelstudie etc.</a:t>
            </a:r>
          </a:p>
          <a:p>
            <a:r>
              <a:rPr lang="nl-NL" sz="3600" dirty="0"/>
              <a:t>Gebed en onderwijs in de gemeenschap cruciaal voor verandering in het geestelijke leven. </a:t>
            </a:r>
          </a:p>
        </p:txBody>
      </p:sp>
    </p:spTree>
    <p:extLst>
      <p:ext uri="{BB962C8B-B14F-4D97-AF65-F5344CB8AC3E}">
        <p14:creationId xmlns:p14="http://schemas.microsoft.com/office/powerpoint/2010/main" val="359836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A98BBC-4062-CE8C-EA4D-E21516B67FB5}"/>
              </a:ext>
            </a:extLst>
          </p:cNvPr>
          <p:cNvSpPr>
            <a:spLocks noGrp="1"/>
          </p:cNvSpPr>
          <p:nvPr>
            <p:ph type="title"/>
          </p:nvPr>
        </p:nvSpPr>
        <p:spPr>
          <a:xfrm>
            <a:off x="838200" y="474204"/>
            <a:ext cx="10515600" cy="1325563"/>
          </a:xfrm>
        </p:spPr>
        <p:txBody>
          <a:bodyPr/>
          <a:lstStyle/>
          <a:p>
            <a:pPr algn="ctr"/>
            <a:r>
              <a:rPr lang="nl-NL" b="1" dirty="0"/>
              <a:t>Heiligmaking in het streven naar christusgelijkvormigheid</a:t>
            </a:r>
          </a:p>
        </p:txBody>
      </p:sp>
      <p:sp>
        <p:nvSpPr>
          <p:cNvPr id="3" name="Tijdelijke aanduiding voor inhoud 2">
            <a:extLst>
              <a:ext uri="{FF2B5EF4-FFF2-40B4-BE49-F238E27FC236}">
                <a16:creationId xmlns:a16="http://schemas.microsoft.com/office/drawing/2014/main" id="{05A9443F-32C2-713B-7E10-5CDD8CA3F97B}"/>
              </a:ext>
            </a:extLst>
          </p:cNvPr>
          <p:cNvSpPr>
            <a:spLocks noGrp="1"/>
          </p:cNvSpPr>
          <p:nvPr>
            <p:ph idx="1"/>
          </p:nvPr>
        </p:nvSpPr>
        <p:spPr>
          <a:xfrm>
            <a:off x="317856" y="2035628"/>
            <a:ext cx="11556287" cy="4572000"/>
          </a:xfrm>
        </p:spPr>
        <p:txBody>
          <a:bodyPr>
            <a:normAutofit/>
          </a:bodyPr>
          <a:lstStyle/>
          <a:p>
            <a:r>
              <a:rPr lang="nl-NL" sz="3600" dirty="0"/>
              <a:t>Participeren en functioneren in de gemeenschap (Hebreeën 10:25).</a:t>
            </a:r>
          </a:p>
          <a:p>
            <a:r>
              <a:rPr lang="nl-NL" sz="3600" b="1" dirty="0"/>
              <a:t>Vertrouwen</a:t>
            </a:r>
            <a:r>
              <a:rPr lang="nl-NL" sz="3600" dirty="0"/>
              <a:t>: bereid te zijn zich waar nodig te laten begeleiden/corrigeren. </a:t>
            </a:r>
          </a:p>
          <a:p>
            <a:r>
              <a:rPr lang="nl-NL" sz="3600" dirty="0"/>
              <a:t>Deze elementen zijn niet van elkaar te scheiden; gedragen door gebed, gedragen door God. </a:t>
            </a:r>
          </a:p>
          <a:p>
            <a:r>
              <a:rPr lang="nl-NL" sz="3600" dirty="0"/>
              <a:t>De ‘vruchten van de Geest’ resultaat godvruchtige levenswandel; verandering geloofsleven (Galaten 5:22-25*).</a:t>
            </a:r>
          </a:p>
          <a:p>
            <a:endParaRPr lang="nl-NL" dirty="0"/>
          </a:p>
        </p:txBody>
      </p:sp>
    </p:spTree>
    <p:extLst>
      <p:ext uri="{BB962C8B-B14F-4D97-AF65-F5344CB8AC3E}">
        <p14:creationId xmlns:p14="http://schemas.microsoft.com/office/powerpoint/2010/main" val="33231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00B01-2E9C-BFBA-51D0-CE285913C5BB}"/>
              </a:ext>
            </a:extLst>
          </p:cNvPr>
          <p:cNvSpPr>
            <a:spLocks noGrp="1"/>
          </p:cNvSpPr>
          <p:nvPr>
            <p:ph type="title"/>
          </p:nvPr>
        </p:nvSpPr>
        <p:spPr>
          <a:xfrm>
            <a:off x="489306" y="403901"/>
            <a:ext cx="11213387" cy="1325563"/>
          </a:xfrm>
        </p:spPr>
        <p:txBody>
          <a:bodyPr>
            <a:normAutofit/>
          </a:bodyPr>
          <a:lstStyle/>
          <a:p>
            <a:pPr algn="ctr"/>
            <a:r>
              <a:rPr lang="nl-NL" b="1" dirty="0"/>
              <a:t>God spreekt tot de harten van de mensen</a:t>
            </a:r>
          </a:p>
        </p:txBody>
      </p:sp>
      <p:sp>
        <p:nvSpPr>
          <p:cNvPr id="3" name="Tijdelijke aanduiding voor inhoud 2">
            <a:extLst>
              <a:ext uri="{FF2B5EF4-FFF2-40B4-BE49-F238E27FC236}">
                <a16:creationId xmlns:a16="http://schemas.microsoft.com/office/drawing/2014/main" id="{6BA970B0-F648-5F94-38DE-27C84B68FD0D}"/>
              </a:ext>
            </a:extLst>
          </p:cNvPr>
          <p:cNvSpPr>
            <a:spLocks noGrp="1"/>
          </p:cNvSpPr>
          <p:nvPr>
            <p:ph idx="1"/>
          </p:nvPr>
        </p:nvSpPr>
        <p:spPr>
          <a:xfrm>
            <a:off x="253674" y="1773005"/>
            <a:ext cx="11684651" cy="4713749"/>
          </a:xfrm>
        </p:spPr>
        <p:txBody>
          <a:bodyPr>
            <a:normAutofit/>
          </a:bodyPr>
          <a:lstStyle/>
          <a:p>
            <a:r>
              <a:rPr lang="nl-NL" sz="3800" dirty="0"/>
              <a:t>Sociale, seculiere wetenschappen kunnen het denken, voelen of ervaren van de mens beïnvloeden. </a:t>
            </a:r>
          </a:p>
          <a:p>
            <a:r>
              <a:rPr lang="nl-NL" sz="3800" dirty="0"/>
              <a:t>God doet niet aan oppervlakkigheid, maar aan diepte (diepte-pastoraat). </a:t>
            </a:r>
          </a:p>
          <a:p>
            <a:r>
              <a:rPr lang="nl-NL" sz="3800" dirty="0"/>
              <a:t>In de Bijbel is het hart de centrale plek waar alles begint en ontstaat; goede én slechte gedachten of beslissingen. </a:t>
            </a:r>
          </a:p>
          <a:p>
            <a:r>
              <a:rPr lang="nl-NL" sz="3800" dirty="0"/>
              <a:t>God wil een diepe verandering zodat het hart van de mens verandert (Ezechiël 36:26). </a:t>
            </a:r>
          </a:p>
        </p:txBody>
      </p:sp>
    </p:spTree>
    <p:extLst>
      <p:ext uri="{BB962C8B-B14F-4D97-AF65-F5344CB8AC3E}">
        <p14:creationId xmlns:p14="http://schemas.microsoft.com/office/powerpoint/2010/main" val="118189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E60EFC-CBF5-2B4D-5D20-98E757688251}"/>
              </a:ext>
            </a:extLst>
          </p:cNvPr>
          <p:cNvSpPr>
            <a:spLocks noGrp="1"/>
          </p:cNvSpPr>
          <p:nvPr>
            <p:ph type="title"/>
          </p:nvPr>
        </p:nvSpPr>
        <p:spPr>
          <a:xfrm>
            <a:off x="838199" y="447224"/>
            <a:ext cx="10515600" cy="1325563"/>
          </a:xfrm>
        </p:spPr>
        <p:txBody>
          <a:bodyPr/>
          <a:lstStyle/>
          <a:p>
            <a:pPr algn="ctr"/>
            <a:r>
              <a:rPr lang="nl-NL" b="1" dirty="0"/>
              <a:t>3. Ondersteuning en bemoediging:</a:t>
            </a:r>
            <a:br>
              <a:rPr lang="nl-NL" b="1" dirty="0"/>
            </a:br>
            <a:r>
              <a:rPr lang="nl-NL" b="1" dirty="0"/>
              <a:t>heiliging, teleurstellingen en emoties </a:t>
            </a:r>
          </a:p>
        </p:txBody>
      </p:sp>
      <p:pic>
        <p:nvPicPr>
          <p:cNvPr id="4" name="Afbeelding 3">
            <a:extLst>
              <a:ext uri="{FF2B5EF4-FFF2-40B4-BE49-F238E27FC236}">
                <a16:creationId xmlns:a16="http://schemas.microsoft.com/office/drawing/2014/main" id="{2C2D1F8B-A8A3-C889-B1BA-5194BA5A0B81}"/>
              </a:ext>
            </a:extLst>
          </p:cNvPr>
          <p:cNvPicPr>
            <a:picLocks noChangeAspect="1"/>
          </p:cNvPicPr>
          <p:nvPr/>
        </p:nvPicPr>
        <p:blipFill rotWithShape="1">
          <a:blip r:embed="rId2"/>
          <a:srcRect t="9909"/>
          <a:stretch/>
        </p:blipFill>
        <p:spPr>
          <a:xfrm>
            <a:off x="1388291" y="2220683"/>
            <a:ext cx="9415417" cy="4195989"/>
          </a:xfrm>
          <a:prstGeom prst="rect">
            <a:avLst/>
          </a:prstGeom>
          <a:ln>
            <a:noFill/>
          </a:ln>
          <a:effectLst>
            <a:softEdge rad="112500"/>
          </a:effectLst>
        </p:spPr>
      </p:pic>
    </p:spTree>
    <p:extLst>
      <p:ext uri="{BB962C8B-B14F-4D97-AF65-F5344CB8AC3E}">
        <p14:creationId xmlns:p14="http://schemas.microsoft.com/office/powerpoint/2010/main" val="173424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D0099-60CD-59C1-FB16-496DD14E8D2D}"/>
              </a:ext>
            </a:extLst>
          </p:cNvPr>
          <p:cNvSpPr>
            <a:spLocks noGrp="1"/>
          </p:cNvSpPr>
          <p:nvPr>
            <p:ph type="title"/>
          </p:nvPr>
        </p:nvSpPr>
        <p:spPr>
          <a:xfrm>
            <a:off x="838200" y="478141"/>
            <a:ext cx="10515600" cy="1325563"/>
          </a:xfrm>
        </p:spPr>
        <p:txBody>
          <a:bodyPr>
            <a:normAutofit/>
          </a:bodyPr>
          <a:lstStyle/>
          <a:p>
            <a:pPr algn="ctr"/>
            <a:r>
              <a:rPr lang="nl-NL" b="1" dirty="0"/>
              <a:t>Herstellen tot bruikbaarheid</a:t>
            </a:r>
          </a:p>
        </p:txBody>
      </p:sp>
      <p:sp>
        <p:nvSpPr>
          <p:cNvPr id="3" name="Tijdelijke aanduiding voor inhoud 2">
            <a:extLst>
              <a:ext uri="{FF2B5EF4-FFF2-40B4-BE49-F238E27FC236}">
                <a16:creationId xmlns:a16="http://schemas.microsoft.com/office/drawing/2014/main" id="{3DC4BFA7-2214-8C2C-FE30-AC83A7F45323}"/>
              </a:ext>
            </a:extLst>
          </p:cNvPr>
          <p:cNvSpPr>
            <a:spLocks noGrp="1"/>
          </p:cNvSpPr>
          <p:nvPr>
            <p:ph idx="1"/>
          </p:nvPr>
        </p:nvSpPr>
        <p:spPr>
          <a:xfrm>
            <a:off x="219182" y="1890053"/>
            <a:ext cx="11753636" cy="4489806"/>
          </a:xfrm>
        </p:spPr>
        <p:txBody>
          <a:bodyPr>
            <a:normAutofit/>
          </a:bodyPr>
          <a:lstStyle/>
          <a:p>
            <a:r>
              <a:rPr lang="nl-NL" sz="3600" dirty="0"/>
              <a:t>Bezinning, inventarisatie mogelijkheden en prioriteitenstelling, samenstelling werkplan: eerste stappen.</a:t>
            </a:r>
          </a:p>
          <a:p>
            <a:r>
              <a:rPr lang="nl-NL" sz="3600" dirty="0"/>
              <a:t>Het herstel staat voorop zodat hij of zij weer dienstbaar kan zijn voor de ander, ofwel ‘</a:t>
            </a:r>
            <a:r>
              <a:rPr lang="nl-NL" sz="3600" b="1" i="1" dirty="0"/>
              <a:t>herstellen tot bruikbaarheid</a:t>
            </a:r>
            <a:r>
              <a:rPr lang="nl-NL" sz="3600" dirty="0"/>
              <a:t>‘.</a:t>
            </a:r>
          </a:p>
          <a:p>
            <a:r>
              <a:rPr lang="nl-NL" sz="3600" dirty="0"/>
              <a:t>De problemen dienen dusdanig te worden weggenomen, dat de cliënt weer naar behoren kan functioneren in de betreffende gemeenschap of de maatschappij. </a:t>
            </a:r>
          </a:p>
        </p:txBody>
      </p:sp>
    </p:spTree>
    <p:extLst>
      <p:ext uri="{BB962C8B-B14F-4D97-AF65-F5344CB8AC3E}">
        <p14:creationId xmlns:p14="http://schemas.microsoft.com/office/powerpoint/2010/main" val="137335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3B804D-832E-D5C6-B55A-9E8318A7F669}"/>
              </a:ext>
            </a:extLst>
          </p:cNvPr>
          <p:cNvSpPr>
            <a:spLocks noGrp="1"/>
          </p:cNvSpPr>
          <p:nvPr>
            <p:ph type="title"/>
          </p:nvPr>
        </p:nvSpPr>
        <p:spPr>
          <a:xfrm>
            <a:off x="838199" y="488415"/>
            <a:ext cx="10515600" cy="1325563"/>
          </a:xfrm>
        </p:spPr>
        <p:txBody>
          <a:bodyPr/>
          <a:lstStyle/>
          <a:p>
            <a:pPr algn="ctr"/>
            <a:r>
              <a:rPr lang="nl-NL" b="1" dirty="0"/>
              <a:t>Bijbels pastoraat: geestelijk zorgdragen en herstellen vanuit het Woord van God</a:t>
            </a:r>
          </a:p>
        </p:txBody>
      </p:sp>
      <p:sp>
        <p:nvSpPr>
          <p:cNvPr id="3" name="Tijdelijke aanduiding voor inhoud 2">
            <a:extLst>
              <a:ext uri="{FF2B5EF4-FFF2-40B4-BE49-F238E27FC236}">
                <a16:creationId xmlns:a16="http://schemas.microsoft.com/office/drawing/2014/main" id="{9225D255-2CAE-21C0-723F-AE409D22E114}"/>
              </a:ext>
            </a:extLst>
          </p:cNvPr>
          <p:cNvSpPr>
            <a:spLocks noGrp="1"/>
          </p:cNvSpPr>
          <p:nvPr>
            <p:ph idx="1"/>
          </p:nvPr>
        </p:nvSpPr>
        <p:spPr>
          <a:xfrm>
            <a:off x="307520" y="2031691"/>
            <a:ext cx="11576957" cy="4555607"/>
          </a:xfrm>
        </p:spPr>
        <p:txBody>
          <a:bodyPr>
            <a:normAutofit/>
          </a:bodyPr>
          <a:lstStyle/>
          <a:p>
            <a:r>
              <a:rPr lang="nl-NL" sz="3600" dirty="0"/>
              <a:t>Geestelijk zorgdragen en herstellen vanuit Gods Woord is de kern van het Bijbels pastoraat; kennis en toepassing.</a:t>
            </a:r>
          </a:p>
          <a:p>
            <a:r>
              <a:rPr lang="nl-NL" sz="3600" dirty="0"/>
              <a:t>Deze pastorale traditie (geestelijke verzorging) gaat terug naar de eerste christelijke gemeenschappen; </a:t>
            </a:r>
          </a:p>
          <a:p>
            <a:r>
              <a:rPr lang="nl-NL" sz="3600" dirty="0"/>
              <a:t>Herderlijke taak: het dienen, voor degenen die gekwetst zijn en behoefte hebben aan zorg. </a:t>
            </a:r>
          </a:p>
          <a:p>
            <a:r>
              <a:rPr lang="nl-NL" sz="3600" dirty="0"/>
              <a:t>In een geest van liefde en zachtmoedigheid gelovigen terecht brengen.</a:t>
            </a:r>
          </a:p>
        </p:txBody>
      </p:sp>
    </p:spTree>
    <p:extLst>
      <p:ext uri="{BB962C8B-B14F-4D97-AF65-F5344CB8AC3E}">
        <p14:creationId xmlns:p14="http://schemas.microsoft.com/office/powerpoint/2010/main" val="256979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E237DD-E424-0987-BBE9-85E0B96DD27B}"/>
              </a:ext>
            </a:extLst>
          </p:cNvPr>
          <p:cNvSpPr>
            <a:spLocks noGrp="1"/>
          </p:cNvSpPr>
          <p:nvPr>
            <p:ph type="title"/>
          </p:nvPr>
        </p:nvSpPr>
        <p:spPr>
          <a:xfrm>
            <a:off x="751113" y="424545"/>
            <a:ext cx="10689771" cy="1325563"/>
          </a:xfrm>
        </p:spPr>
        <p:txBody>
          <a:bodyPr/>
          <a:lstStyle/>
          <a:p>
            <a:pPr algn="ctr"/>
            <a:r>
              <a:rPr lang="nl-NL" b="1" dirty="0"/>
              <a:t>De individuele verantwoordelijk van de gelovige</a:t>
            </a:r>
          </a:p>
        </p:txBody>
      </p:sp>
      <p:sp>
        <p:nvSpPr>
          <p:cNvPr id="3" name="Tijdelijke aanduiding voor inhoud 2">
            <a:extLst>
              <a:ext uri="{FF2B5EF4-FFF2-40B4-BE49-F238E27FC236}">
                <a16:creationId xmlns:a16="http://schemas.microsoft.com/office/drawing/2014/main" id="{2B050C78-F923-171A-9F2B-CA35DC7B494C}"/>
              </a:ext>
            </a:extLst>
          </p:cNvPr>
          <p:cNvSpPr>
            <a:spLocks noGrp="1"/>
          </p:cNvSpPr>
          <p:nvPr>
            <p:ph idx="1"/>
          </p:nvPr>
        </p:nvSpPr>
        <p:spPr>
          <a:xfrm>
            <a:off x="280306" y="1992084"/>
            <a:ext cx="11631386" cy="4278087"/>
          </a:xfrm>
        </p:spPr>
        <p:txBody>
          <a:bodyPr>
            <a:normAutofit/>
          </a:bodyPr>
          <a:lstStyle/>
          <a:p>
            <a:r>
              <a:rPr lang="nl-NL" sz="3600" dirty="0"/>
              <a:t>De Bijbel activeert de gelovigen door voortdurend de wil van de mens aan te spreken, kiezen voor de Heere Jezus.</a:t>
            </a:r>
          </a:p>
          <a:p>
            <a:r>
              <a:rPr lang="nl-NL" sz="3600" dirty="0"/>
              <a:t>In het nieuwe leven is alles anders geworden (Johannes 21:19). </a:t>
            </a:r>
          </a:p>
          <a:p>
            <a:r>
              <a:rPr lang="nl-NL" sz="3600" dirty="0"/>
              <a:t>Jezus Christus verandert mensen; de mens is zwak en afhankelijk van de wijsheid, kennis en liefde van God (Jesaja 41:13; Spreuken 3:5-6). </a:t>
            </a:r>
          </a:p>
        </p:txBody>
      </p:sp>
    </p:spTree>
    <p:extLst>
      <p:ext uri="{BB962C8B-B14F-4D97-AF65-F5344CB8AC3E}">
        <p14:creationId xmlns:p14="http://schemas.microsoft.com/office/powerpoint/2010/main" val="41576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C5E535-7537-AA63-87DF-D1393B42C014}"/>
              </a:ext>
            </a:extLst>
          </p:cNvPr>
          <p:cNvSpPr>
            <a:spLocks noGrp="1"/>
          </p:cNvSpPr>
          <p:nvPr>
            <p:ph type="title"/>
          </p:nvPr>
        </p:nvSpPr>
        <p:spPr>
          <a:xfrm>
            <a:off x="838199" y="373586"/>
            <a:ext cx="10515600" cy="1325563"/>
          </a:xfrm>
        </p:spPr>
        <p:txBody>
          <a:bodyPr/>
          <a:lstStyle/>
          <a:p>
            <a:pPr algn="ctr"/>
            <a:r>
              <a:rPr lang="nl-NL" b="1" dirty="0"/>
              <a:t>Bijbels pastoraat: herstellen tot bruikbaarheid</a:t>
            </a:r>
          </a:p>
        </p:txBody>
      </p:sp>
      <p:sp>
        <p:nvSpPr>
          <p:cNvPr id="3" name="Tijdelijke aanduiding voor inhoud 2">
            <a:extLst>
              <a:ext uri="{FF2B5EF4-FFF2-40B4-BE49-F238E27FC236}">
                <a16:creationId xmlns:a16="http://schemas.microsoft.com/office/drawing/2014/main" id="{2FE67909-474B-C28F-2951-F6387E13BDC7}"/>
              </a:ext>
            </a:extLst>
          </p:cNvPr>
          <p:cNvSpPr>
            <a:spLocks noGrp="1"/>
          </p:cNvSpPr>
          <p:nvPr>
            <p:ph idx="1"/>
          </p:nvPr>
        </p:nvSpPr>
        <p:spPr>
          <a:xfrm>
            <a:off x="453529" y="1771876"/>
            <a:ext cx="11284940" cy="4679880"/>
          </a:xfrm>
        </p:spPr>
        <p:txBody>
          <a:bodyPr>
            <a:normAutofit/>
          </a:bodyPr>
          <a:lstStyle/>
          <a:p>
            <a:r>
              <a:rPr lang="nl-NL" sz="3300" b="1" dirty="0">
                <a:highlight>
                  <a:srgbClr val="FFFF00"/>
                </a:highlight>
              </a:rPr>
              <a:t>Gods Woord</a:t>
            </a:r>
            <a:r>
              <a:rPr lang="nl-NL" sz="3300" b="1" dirty="0"/>
              <a:t> </a:t>
            </a:r>
            <a:r>
              <a:rPr lang="nl-NL" sz="3300" dirty="0"/>
              <a:t>is de norm in het Bijbelse pastoraat; God spreekt mensen aan op verantwoordelijkheid, wijst op zondige natuur. </a:t>
            </a:r>
          </a:p>
          <a:p>
            <a:r>
              <a:rPr lang="nl-NL" sz="3300" dirty="0"/>
              <a:t>Tegelijkertijd heeft God de grootste zondaar lief en wil Hij godsvrucht in de levens van gelovigen bewerkstelligen. </a:t>
            </a:r>
          </a:p>
          <a:p>
            <a:r>
              <a:rPr lang="nl-NL" sz="3300" dirty="0"/>
              <a:t>Een gemeente die in waarheid wandelt, is ook een pastorale gemeente, waar gelovigen om elkaar geven; dat daarin de eigenschappen van de goede Herder worden herkend. </a:t>
            </a:r>
          </a:p>
          <a:p>
            <a:r>
              <a:rPr lang="nl-NL" sz="3300" dirty="0"/>
              <a:t>Te allen tijde wenden tot de Heere God; de grote Pastor, de goede Herder én Rustgever Zelf (Johannes 16:32-33*).</a:t>
            </a:r>
          </a:p>
        </p:txBody>
      </p:sp>
    </p:spTree>
    <p:extLst>
      <p:ext uri="{BB962C8B-B14F-4D97-AF65-F5344CB8AC3E}">
        <p14:creationId xmlns:p14="http://schemas.microsoft.com/office/powerpoint/2010/main" val="162982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A58B1B64-31F5-4A02-8CDF-89C2A37BF4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98036" y="4801011"/>
            <a:ext cx="0" cy="146304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pic>
        <p:nvPicPr>
          <p:cNvPr id="4" name="Afbeelding 3" descr="Afbeelding met binnen, persoon&#10;&#10;Automatisch gegenereerde beschrijving">
            <a:extLst>
              <a:ext uri="{FF2B5EF4-FFF2-40B4-BE49-F238E27FC236}">
                <a16:creationId xmlns:a16="http://schemas.microsoft.com/office/drawing/2014/main" id="{5E07675B-C825-AB13-37FB-138CEB6F75C0}"/>
              </a:ext>
            </a:extLst>
          </p:cNvPr>
          <p:cNvPicPr>
            <a:picLocks noChangeAspect="1"/>
          </p:cNvPicPr>
          <p:nvPr/>
        </p:nvPicPr>
        <p:blipFill>
          <a:blip r:embed="rId2"/>
          <a:stretch>
            <a:fillRect/>
          </a:stretch>
        </p:blipFill>
        <p:spPr>
          <a:xfrm>
            <a:off x="319088" y="468313"/>
            <a:ext cx="7429500" cy="3675063"/>
          </a:xfrm>
          <a:prstGeom prst="rect">
            <a:avLst/>
          </a:prstGeom>
        </p:spPr>
      </p:pic>
      <p:pic>
        <p:nvPicPr>
          <p:cNvPr id="5" name="Afbeelding 4">
            <a:extLst>
              <a:ext uri="{FF2B5EF4-FFF2-40B4-BE49-F238E27FC236}">
                <a16:creationId xmlns:a16="http://schemas.microsoft.com/office/drawing/2014/main" id="{3D44D734-7720-CFBD-19DE-570E03835AD7}"/>
              </a:ext>
            </a:extLst>
          </p:cNvPr>
          <p:cNvPicPr>
            <a:picLocks noChangeAspect="1"/>
          </p:cNvPicPr>
          <p:nvPr/>
        </p:nvPicPr>
        <p:blipFill>
          <a:blip r:embed="rId3"/>
          <a:stretch>
            <a:fillRect/>
          </a:stretch>
        </p:blipFill>
        <p:spPr>
          <a:xfrm>
            <a:off x="7883524" y="468312"/>
            <a:ext cx="3989388" cy="3675063"/>
          </a:xfrm>
          <a:prstGeom prst="rect">
            <a:avLst/>
          </a:prstGeom>
        </p:spPr>
      </p:pic>
      <p:sp>
        <p:nvSpPr>
          <p:cNvPr id="2" name="Titel 1">
            <a:extLst>
              <a:ext uri="{FF2B5EF4-FFF2-40B4-BE49-F238E27FC236}">
                <a16:creationId xmlns:a16="http://schemas.microsoft.com/office/drawing/2014/main" id="{08AD8B98-18C1-38A3-15FB-9F7D1C4F4527}"/>
              </a:ext>
            </a:extLst>
          </p:cNvPr>
          <p:cNvSpPr>
            <a:spLocks noGrp="1"/>
          </p:cNvSpPr>
          <p:nvPr>
            <p:ph type="ctrTitle"/>
          </p:nvPr>
        </p:nvSpPr>
        <p:spPr>
          <a:xfrm>
            <a:off x="4370832" y="4791456"/>
            <a:ext cx="7178040" cy="1508760"/>
          </a:xfrm>
        </p:spPr>
        <p:txBody>
          <a:bodyPr anchor="ctr">
            <a:noAutofit/>
          </a:bodyPr>
          <a:lstStyle/>
          <a:p>
            <a:r>
              <a:rPr lang="nl-NL" sz="4000" dirty="0">
                <a:solidFill>
                  <a:schemeClr val="bg1"/>
                </a:solidFill>
              </a:rPr>
              <a:t>Pastoraat: geestelijk zorgdragen en herstellen vanuit Gods Woord</a:t>
            </a:r>
          </a:p>
        </p:txBody>
      </p:sp>
      <p:sp>
        <p:nvSpPr>
          <p:cNvPr id="3" name="Ondertitel 2">
            <a:extLst>
              <a:ext uri="{FF2B5EF4-FFF2-40B4-BE49-F238E27FC236}">
                <a16:creationId xmlns:a16="http://schemas.microsoft.com/office/drawing/2014/main" id="{D922C0A7-D75E-C15C-EBDA-DE3396DD177E}"/>
              </a:ext>
            </a:extLst>
          </p:cNvPr>
          <p:cNvSpPr>
            <a:spLocks noGrp="1"/>
          </p:cNvSpPr>
          <p:nvPr>
            <p:ph type="subTitle" idx="1"/>
          </p:nvPr>
        </p:nvSpPr>
        <p:spPr>
          <a:xfrm>
            <a:off x="559019" y="4792803"/>
            <a:ext cx="3266222" cy="1507413"/>
          </a:xfrm>
        </p:spPr>
        <p:txBody>
          <a:bodyPr anchor="ctr">
            <a:normAutofit/>
          </a:bodyPr>
          <a:lstStyle/>
          <a:p>
            <a:r>
              <a:rPr lang="nl-NL" sz="5300" dirty="0">
                <a:solidFill>
                  <a:schemeClr val="bg1"/>
                </a:solidFill>
              </a:rPr>
              <a:t>Levi </a:t>
            </a:r>
            <a:r>
              <a:rPr lang="nl-NL" sz="5300" dirty="0" err="1">
                <a:solidFill>
                  <a:schemeClr val="bg1"/>
                </a:solidFill>
              </a:rPr>
              <a:t>Sminia</a:t>
            </a:r>
            <a:endParaRPr lang="nl-NL" sz="5300" dirty="0">
              <a:solidFill>
                <a:schemeClr val="bg1"/>
              </a:solidFill>
            </a:endParaRPr>
          </a:p>
        </p:txBody>
      </p:sp>
    </p:spTree>
    <p:extLst>
      <p:ext uri="{BB962C8B-B14F-4D97-AF65-F5344CB8AC3E}">
        <p14:creationId xmlns:p14="http://schemas.microsoft.com/office/powerpoint/2010/main" val="272597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7A50143D-2011-7371-8203-C7F5E1A8E06F}"/>
              </a:ext>
            </a:extLst>
          </p:cNvPr>
          <p:cNvPicPr>
            <a:picLocks noChangeAspect="1"/>
          </p:cNvPicPr>
          <p:nvPr/>
        </p:nvPicPr>
        <p:blipFill rotWithShape="1">
          <a:blip r:embed="rId2"/>
          <a:srcRect t="2752" r="9091" b="16719"/>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53DB06E-36F8-E23B-4C24-54C06AFA6489}"/>
              </a:ext>
            </a:extLst>
          </p:cNvPr>
          <p:cNvSpPr>
            <a:spLocks noGrp="1"/>
          </p:cNvSpPr>
          <p:nvPr>
            <p:ph type="title"/>
          </p:nvPr>
        </p:nvSpPr>
        <p:spPr>
          <a:xfrm>
            <a:off x="594804" y="640263"/>
            <a:ext cx="6619811" cy="1344975"/>
          </a:xfrm>
        </p:spPr>
        <p:txBody>
          <a:bodyPr>
            <a:normAutofit/>
          </a:bodyPr>
          <a:lstStyle/>
          <a:p>
            <a:r>
              <a:rPr lang="nl-NL" sz="5400" b="1" dirty="0"/>
              <a:t>Schriftlezingen</a:t>
            </a:r>
          </a:p>
        </p:txBody>
      </p:sp>
      <p:sp>
        <p:nvSpPr>
          <p:cNvPr id="3" name="Tijdelijke aanduiding voor inhoud 2">
            <a:extLst>
              <a:ext uri="{FF2B5EF4-FFF2-40B4-BE49-F238E27FC236}">
                <a16:creationId xmlns:a16="http://schemas.microsoft.com/office/drawing/2014/main" id="{86FC7BC7-F1BA-664E-9B70-EF0244C4098F}"/>
              </a:ext>
            </a:extLst>
          </p:cNvPr>
          <p:cNvSpPr>
            <a:spLocks noGrp="1"/>
          </p:cNvSpPr>
          <p:nvPr>
            <p:ph idx="1"/>
          </p:nvPr>
        </p:nvSpPr>
        <p:spPr>
          <a:xfrm>
            <a:off x="594109" y="2121763"/>
            <a:ext cx="6620505" cy="2874780"/>
          </a:xfrm>
        </p:spPr>
        <p:txBody>
          <a:bodyPr>
            <a:normAutofit/>
          </a:bodyPr>
          <a:lstStyle/>
          <a:p>
            <a:pPr marL="0" indent="0">
              <a:buNone/>
            </a:pPr>
            <a:r>
              <a:rPr lang="nl-NL" sz="3200" b="1" dirty="0"/>
              <a:t>Oude Testament</a:t>
            </a:r>
          </a:p>
          <a:p>
            <a:r>
              <a:rPr lang="nl-NL" sz="3200" dirty="0"/>
              <a:t>Ezechiël 34:1-16</a:t>
            </a:r>
          </a:p>
          <a:p>
            <a:pPr marL="0" indent="0">
              <a:buNone/>
            </a:pPr>
            <a:endParaRPr lang="nl-NL" sz="1050" dirty="0"/>
          </a:p>
          <a:p>
            <a:pPr marL="0" indent="0">
              <a:buNone/>
            </a:pPr>
            <a:r>
              <a:rPr lang="nl-NL" sz="3200" b="1" dirty="0"/>
              <a:t>Nieuwe Testament</a:t>
            </a:r>
          </a:p>
          <a:p>
            <a:r>
              <a:rPr lang="nl-NL" sz="3200" dirty="0"/>
              <a:t>Johannes 10:7-16</a:t>
            </a:r>
          </a:p>
        </p:txBody>
      </p:sp>
    </p:spTree>
    <p:extLst>
      <p:ext uri="{BB962C8B-B14F-4D97-AF65-F5344CB8AC3E}">
        <p14:creationId xmlns:p14="http://schemas.microsoft.com/office/powerpoint/2010/main" val="386522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30DE15-02CB-97C5-BB81-4259AB3E30B6}"/>
              </a:ext>
            </a:extLst>
          </p:cNvPr>
          <p:cNvSpPr>
            <a:spLocks noGrp="1"/>
          </p:cNvSpPr>
          <p:nvPr>
            <p:ph type="title"/>
          </p:nvPr>
        </p:nvSpPr>
        <p:spPr>
          <a:xfrm>
            <a:off x="838200" y="285522"/>
            <a:ext cx="10515600" cy="1325563"/>
          </a:xfrm>
        </p:spPr>
        <p:txBody>
          <a:bodyPr/>
          <a:lstStyle/>
          <a:p>
            <a:pPr algn="ctr"/>
            <a:r>
              <a:rPr lang="nl-NL" b="1" dirty="0"/>
              <a:t>Bijbels Pastoraat: pastorale of herderlijke zorg</a:t>
            </a:r>
          </a:p>
        </p:txBody>
      </p:sp>
      <p:sp>
        <p:nvSpPr>
          <p:cNvPr id="3" name="Tijdelijke aanduiding voor inhoud 2">
            <a:extLst>
              <a:ext uri="{FF2B5EF4-FFF2-40B4-BE49-F238E27FC236}">
                <a16:creationId xmlns:a16="http://schemas.microsoft.com/office/drawing/2014/main" id="{E2C9BD3A-1B4C-295A-C76C-95F920720E57}"/>
              </a:ext>
            </a:extLst>
          </p:cNvPr>
          <p:cNvSpPr>
            <a:spLocks noGrp="1"/>
          </p:cNvSpPr>
          <p:nvPr>
            <p:ph idx="1"/>
          </p:nvPr>
        </p:nvSpPr>
        <p:spPr>
          <a:xfrm>
            <a:off x="244867" y="1717448"/>
            <a:ext cx="11702265" cy="4800600"/>
          </a:xfrm>
        </p:spPr>
        <p:txBody>
          <a:bodyPr>
            <a:normAutofit/>
          </a:bodyPr>
          <a:lstStyle/>
          <a:p>
            <a:r>
              <a:rPr lang="nl-NL" dirty="0"/>
              <a:t>De term ‘pastor’ afkomstig uit Latijn; letterlijk ‘</a:t>
            </a:r>
            <a:r>
              <a:rPr lang="nl-NL" b="1" dirty="0"/>
              <a:t>herder</a:t>
            </a:r>
            <a:r>
              <a:rPr lang="nl-NL" dirty="0"/>
              <a:t>’; draagt geestelijke zorg voor gelovigen in kerkgemeenschap (pastor = voorganger, pastoor, dominee, oudsten etc.). </a:t>
            </a:r>
          </a:p>
          <a:p>
            <a:r>
              <a:rPr lang="nl-NL" dirty="0"/>
              <a:t>Definitie van pastorale of herderlijke zorg: </a:t>
            </a:r>
          </a:p>
          <a:p>
            <a:r>
              <a:rPr lang="nl-NL" dirty="0"/>
              <a:t>“</a:t>
            </a:r>
            <a:r>
              <a:rPr lang="nl-NL" b="1" i="1" dirty="0"/>
              <a:t>Pastoraat</a:t>
            </a:r>
            <a:r>
              <a:rPr lang="nl-NL" i="1" dirty="0"/>
              <a:t> (…) spitst zich toe op het geestelijk zorgdragen voor elkaar. Ten diepste heeft pastoraat betrekking op het opzettelijk uitvoeren en belichamen van de ondersteuning van persoonlijke of collectieve problemen binnen de gemeenschap waarbij de cliënt dient te herstellen tot bruikbaarheid in zijn geloofsleven of bediening om daarmee de liefde voor de Heere God in en voor naasten te vergroten.”</a:t>
            </a:r>
          </a:p>
          <a:p>
            <a:pPr marL="0" indent="0">
              <a:buNone/>
            </a:pPr>
            <a:r>
              <a:rPr lang="nl-NL" i="1" dirty="0"/>
              <a:t>	</a:t>
            </a:r>
            <a:r>
              <a:rPr lang="nl-NL" dirty="0"/>
              <a:t>- Levi </a:t>
            </a:r>
            <a:r>
              <a:rPr lang="nl-NL" dirty="0" err="1"/>
              <a:t>Sminia</a:t>
            </a:r>
            <a:r>
              <a:rPr lang="nl-NL" dirty="0"/>
              <a:t>, B.A.</a:t>
            </a:r>
          </a:p>
          <a:p>
            <a:pPr marL="0" indent="0">
              <a:buNone/>
            </a:pPr>
            <a:endParaRPr lang="nl-NL" sz="200" dirty="0"/>
          </a:p>
          <a:p>
            <a:endParaRPr lang="nl-NL" dirty="0"/>
          </a:p>
          <a:p>
            <a:endParaRPr lang="nl-NL" dirty="0"/>
          </a:p>
        </p:txBody>
      </p:sp>
    </p:spTree>
    <p:extLst>
      <p:ext uri="{BB962C8B-B14F-4D97-AF65-F5344CB8AC3E}">
        <p14:creationId xmlns:p14="http://schemas.microsoft.com/office/powerpoint/2010/main" val="39271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30DE15-02CB-97C5-BB81-4259AB3E30B6}"/>
              </a:ext>
            </a:extLst>
          </p:cNvPr>
          <p:cNvSpPr>
            <a:spLocks noGrp="1"/>
          </p:cNvSpPr>
          <p:nvPr>
            <p:ph type="title"/>
          </p:nvPr>
        </p:nvSpPr>
        <p:spPr>
          <a:xfrm>
            <a:off x="838200" y="285522"/>
            <a:ext cx="10515600" cy="1325563"/>
          </a:xfrm>
        </p:spPr>
        <p:txBody>
          <a:bodyPr/>
          <a:lstStyle/>
          <a:p>
            <a:pPr algn="ctr"/>
            <a:r>
              <a:rPr lang="nl-NL" b="1" dirty="0"/>
              <a:t>Bijbels Pastoraat: pastorale of herderlijke zorg</a:t>
            </a:r>
          </a:p>
        </p:txBody>
      </p:sp>
      <p:sp>
        <p:nvSpPr>
          <p:cNvPr id="3" name="Tijdelijke aanduiding voor inhoud 2">
            <a:extLst>
              <a:ext uri="{FF2B5EF4-FFF2-40B4-BE49-F238E27FC236}">
                <a16:creationId xmlns:a16="http://schemas.microsoft.com/office/drawing/2014/main" id="{E2C9BD3A-1B4C-295A-C76C-95F920720E57}"/>
              </a:ext>
            </a:extLst>
          </p:cNvPr>
          <p:cNvSpPr>
            <a:spLocks noGrp="1"/>
          </p:cNvSpPr>
          <p:nvPr>
            <p:ph idx="1"/>
          </p:nvPr>
        </p:nvSpPr>
        <p:spPr>
          <a:xfrm>
            <a:off x="244867" y="1717448"/>
            <a:ext cx="11702265" cy="4800600"/>
          </a:xfrm>
        </p:spPr>
        <p:txBody>
          <a:bodyPr>
            <a:normAutofit/>
          </a:bodyPr>
          <a:lstStyle/>
          <a:p>
            <a:r>
              <a:rPr lang="nl-NL" dirty="0"/>
              <a:t>De term ‘pastor’ afkomstig uit Latijn; letterlijk ‘</a:t>
            </a:r>
            <a:r>
              <a:rPr lang="nl-NL" b="1" dirty="0"/>
              <a:t>herder</a:t>
            </a:r>
            <a:r>
              <a:rPr lang="nl-NL" dirty="0"/>
              <a:t>’; draagt geestelijke zorg voor gelovigen in kerkgemeenschap (pastor = voorganger, pastoor, dominee, oudsten etc.). </a:t>
            </a:r>
          </a:p>
          <a:p>
            <a:r>
              <a:rPr lang="nl-NL" dirty="0"/>
              <a:t>Definitie van pastorale of herderlijke zorg: </a:t>
            </a:r>
          </a:p>
          <a:p>
            <a:r>
              <a:rPr lang="nl-NL" dirty="0"/>
              <a:t>“</a:t>
            </a:r>
            <a:r>
              <a:rPr lang="nl-NL" b="1" i="1" dirty="0"/>
              <a:t>Pastoraat</a:t>
            </a:r>
            <a:r>
              <a:rPr lang="nl-NL" i="1" dirty="0"/>
              <a:t> (…) spitst zich toe op het </a:t>
            </a:r>
            <a:r>
              <a:rPr lang="nl-NL" i="1" dirty="0">
                <a:highlight>
                  <a:srgbClr val="FFFF00"/>
                </a:highlight>
              </a:rPr>
              <a:t>geestelijk zorgdragen voor elkaar</a:t>
            </a:r>
            <a:r>
              <a:rPr lang="nl-NL" i="1" dirty="0"/>
              <a:t>. Ten diepste heeft pastoraat betrekking op het opzettelijk uitvoeren en belichamen van de </a:t>
            </a:r>
            <a:r>
              <a:rPr lang="nl-NL" i="1" dirty="0">
                <a:highlight>
                  <a:srgbClr val="FFFF00"/>
                </a:highlight>
              </a:rPr>
              <a:t>ondersteuning van persoonlijke of collectieve problemen</a:t>
            </a:r>
            <a:r>
              <a:rPr lang="nl-NL" i="1" dirty="0"/>
              <a:t> binnen de gemeenschap waarbij de cliënt dient te </a:t>
            </a:r>
            <a:r>
              <a:rPr lang="nl-NL" i="1" dirty="0">
                <a:highlight>
                  <a:srgbClr val="FFFF00"/>
                </a:highlight>
              </a:rPr>
              <a:t>herstellen tot bruikbaarheid</a:t>
            </a:r>
            <a:r>
              <a:rPr lang="nl-NL" i="1" dirty="0"/>
              <a:t> in zijn </a:t>
            </a:r>
            <a:r>
              <a:rPr lang="nl-NL" i="1" dirty="0">
                <a:highlight>
                  <a:srgbClr val="FFFF00"/>
                </a:highlight>
              </a:rPr>
              <a:t>geloofsleven of bediening</a:t>
            </a:r>
            <a:r>
              <a:rPr lang="nl-NL" i="1" dirty="0"/>
              <a:t> om daarmee de </a:t>
            </a:r>
            <a:r>
              <a:rPr lang="nl-NL" i="1" dirty="0">
                <a:highlight>
                  <a:srgbClr val="FFFF00"/>
                </a:highlight>
              </a:rPr>
              <a:t>liefde voor de Heere God</a:t>
            </a:r>
            <a:r>
              <a:rPr lang="nl-NL" i="1" dirty="0"/>
              <a:t> in en voor naasten te vergroten.”</a:t>
            </a:r>
          </a:p>
          <a:p>
            <a:pPr marL="0" indent="0">
              <a:buNone/>
            </a:pPr>
            <a:r>
              <a:rPr lang="nl-NL" i="1" dirty="0"/>
              <a:t>	</a:t>
            </a:r>
            <a:r>
              <a:rPr lang="nl-NL" dirty="0"/>
              <a:t>- Levi </a:t>
            </a:r>
            <a:r>
              <a:rPr lang="nl-NL" dirty="0" err="1"/>
              <a:t>Sminia</a:t>
            </a:r>
            <a:r>
              <a:rPr lang="nl-NL" dirty="0"/>
              <a:t>, B.A.</a:t>
            </a:r>
          </a:p>
          <a:p>
            <a:pPr marL="0" indent="0">
              <a:buNone/>
            </a:pPr>
            <a:endParaRPr lang="nl-NL" sz="200" dirty="0"/>
          </a:p>
          <a:p>
            <a:endParaRPr lang="nl-NL" dirty="0"/>
          </a:p>
          <a:p>
            <a:endParaRPr lang="nl-NL" dirty="0"/>
          </a:p>
        </p:txBody>
      </p:sp>
    </p:spTree>
    <p:extLst>
      <p:ext uri="{BB962C8B-B14F-4D97-AF65-F5344CB8AC3E}">
        <p14:creationId xmlns:p14="http://schemas.microsoft.com/office/powerpoint/2010/main" val="16909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770B0-57DE-CB35-E300-CE8BBE9A46D2}"/>
              </a:ext>
            </a:extLst>
          </p:cNvPr>
          <p:cNvSpPr>
            <a:spLocks noGrp="1"/>
          </p:cNvSpPr>
          <p:nvPr>
            <p:ph type="title"/>
          </p:nvPr>
        </p:nvSpPr>
        <p:spPr>
          <a:xfrm>
            <a:off x="838200" y="326572"/>
            <a:ext cx="10515600" cy="1325563"/>
          </a:xfrm>
        </p:spPr>
        <p:txBody>
          <a:bodyPr/>
          <a:lstStyle/>
          <a:p>
            <a:pPr algn="ctr"/>
            <a:r>
              <a:rPr lang="nl-NL" b="1" dirty="0"/>
              <a:t>Soorten pastoraat of counseling</a:t>
            </a:r>
          </a:p>
        </p:txBody>
      </p:sp>
      <p:sp>
        <p:nvSpPr>
          <p:cNvPr id="3" name="Tijdelijke aanduiding voor inhoud 2">
            <a:extLst>
              <a:ext uri="{FF2B5EF4-FFF2-40B4-BE49-F238E27FC236}">
                <a16:creationId xmlns:a16="http://schemas.microsoft.com/office/drawing/2014/main" id="{9AE3D4B3-FD0E-5B8C-23E4-F0EDDA63E7E3}"/>
              </a:ext>
            </a:extLst>
          </p:cNvPr>
          <p:cNvSpPr>
            <a:spLocks noGrp="1"/>
          </p:cNvSpPr>
          <p:nvPr>
            <p:ph idx="1"/>
          </p:nvPr>
        </p:nvSpPr>
        <p:spPr>
          <a:xfrm>
            <a:off x="206444" y="1769384"/>
            <a:ext cx="11779107" cy="4653187"/>
          </a:xfrm>
        </p:spPr>
        <p:txBody>
          <a:bodyPr>
            <a:noAutofit/>
          </a:bodyPr>
          <a:lstStyle/>
          <a:p>
            <a:r>
              <a:rPr lang="nl-NL" sz="3600" dirty="0"/>
              <a:t>De Kerkorde van de Protestantse Kerk </a:t>
            </a:r>
            <a:r>
              <a:rPr lang="nl-NL" sz="3600" i="1" dirty="0"/>
              <a:t>Ordinantie 8 art. 4</a:t>
            </a:r>
            <a:r>
              <a:rPr lang="nl-NL" sz="3600" dirty="0"/>
              <a:t>:</a:t>
            </a:r>
          </a:p>
          <a:p>
            <a:pPr marL="0" indent="0">
              <a:buNone/>
            </a:pPr>
            <a:r>
              <a:rPr lang="nl-NL" sz="3600" dirty="0"/>
              <a:t>“</a:t>
            </a:r>
            <a:r>
              <a:rPr lang="nl-NL" sz="3600" i="1" dirty="0"/>
              <a:t>de gemeente is geroepen tot de vervulling van haar pastorale opdracht door het verlenen van herderlijke zorg</a:t>
            </a:r>
            <a:r>
              <a:rPr lang="nl-NL" sz="3600" dirty="0"/>
              <a:t>”. </a:t>
            </a:r>
          </a:p>
          <a:p>
            <a:endParaRPr lang="nl-NL" sz="600" dirty="0"/>
          </a:p>
          <a:p>
            <a:r>
              <a:rPr lang="nl-NL" sz="3600" dirty="0"/>
              <a:t>Huisbezoek, groothuisbezoek, gespreksgroepen met pastoraal thema, doelgroepen-pastoraat.</a:t>
            </a:r>
          </a:p>
          <a:p>
            <a:r>
              <a:rPr lang="nl-NL" sz="3600" dirty="0"/>
              <a:t>Bijzonder pastoraat, netwerkpastoraat, individueel onderling pastoraat en meeleven (</a:t>
            </a:r>
            <a:r>
              <a:rPr lang="nl-NL" sz="3600" dirty="0" err="1"/>
              <a:t>aandachtspastoraat</a:t>
            </a:r>
            <a:r>
              <a:rPr lang="nl-NL" sz="3600" dirty="0"/>
              <a:t>).</a:t>
            </a:r>
          </a:p>
        </p:txBody>
      </p:sp>
    </p:spTree>
    <p:extLst>
      <p:ext uri="{BB962C8B-B14F-4D97-AF65-F5344CB8AC3E}">
        <p14:creationId xmlns:p14="http://schemas.microsoft.com/office/powerpoint/2010/main" val="202943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98292-5922-040F-75CA-CE59E4AB8B3A}"/>
              </a:ext>
            </a:extLst>
          </p:cNvPr>
          <p:cNvSpPr>
            <a:spLocks noGrp="1"/>
          </p:cNvSpPr>
          <p:nvPr>
            <p:ph type="title"/>
          </p:nvPr>
        </p:nvSpPr>
        <p:spPr>
          <a:xfrm>
            <a:off x="506184" y="609666"/>
            <a:ext cx="11179629" cy="1325563"/>
          </a:xfrm>
        </p:spPr>
        <p:txBody>
          <a:bodyPr/>
          <a:lstStyle/>
          <a:p>
            <a:pPr algn="ctr"/>
            <a:r>
              <a:rPr lang="nl-NL" b="1" dirty="0"/>
              <a:t>1. De Bijbelse grondslag van het</a:t>
            </a:r>
            <a:br>
              <a:rPr lang="nl-NL" b="1" dirty="0"/>
            </a:br>
            <a:r>
              <a:rPr lang="nl-NL" b="1" dirty="0"/>
              <a:t> pastoraat en de herderlijke taken</a:t>
            </a:r>
          </a:p>
        </p:txBody>
      </p:sp>
      <p:pic>
        <p:nvPicPr>
          <p:cNvPr id="6" name="Afbeelding 5">
            <a:extLst>
              <a:ext uri="{FF2B5EF4-FFF2-40B4-BE49-F238E27FC236}">
                <a16:creationId xmlns:a16="http://schemas.microsoft.com/office/drawing/2014/main" id="{4A35FC2E-6236-CC6A-BE23-6612D3AA8DC3}"/>
              </a:ext>
            </a:extLst>
          </p:cNvPr>
          <p:cNvPicPr>
            <a:picLocks noChangeAspect="1"/>
          </p:cNvPicPr>
          <p:nvPr/>
        </p:nvPicPr>
        <p:blipFill rotWithShape="1">
          <a:blip r:embed="rId2"/>
          <a:srcRect l="8721"/>
          <a:stretch/>
        </p:blipFill>
        <p:spPr>
          <a:xfrm>
            <a:off x="1140138" y="2438399"/>
            <a:ext cx="9911723" cy="4005944"/>
          </a:xfrm>
          <a:prstGeom prst="rect">
            <a:avLst/>
          </a:prstGeom>
          <a:ln>
            <a:noFill/>
          </a:ln>
          <a:effectLst>
            <a:softEdge rad="112500"/>
          </a:effectLst>
        </p:spPr>
      </p:pic>
    </p:spTree>
    <p:extLst>
      <p:ext uri="{BB962C8B-B14F-4D97-AF65-F5344CB8AC3E}">
        <p14:creationId xmlns:p14="http://schemas.microsoft.com/office/powerpoint/2010/main" val="141250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CCFFEC-5893-3E94-513E-5C9A7E6C0A46}"/>
              </a:ext>
            </a:extLst>
          </p:cNvPr>
          <p:cNvSpPr>
            <a:spLocks noGrp="1"/>
          </p:cNvSpPr>
          <p:nvPr>
            <p:ph type="title"/>
          </p:nvPr>
        </p:nvSpPr>
        <p:spPr>
          <a:xfrm>
            <a:off x="838199" y="511628"/>
            <a:ext cx="10515600" cy="1325563"/>
          </a:xfrm>
        </p:spPr>
        <p:txBody>
          <a:bodyPr/>
          <a:lstStyle/>
          <a:p>
            <a:pPr algn="ctr"/>
            <a:r>
              <a:rPr lang="nl-NL" b="1" dirty="0"/>
              <a:t>De Bijbelse grondslag voor het pastoraat: groeien in het geloof én veranderen</a:t>
            </a:r>
          </a:p>
        </p:txBody>
      </p:sp>
      <p:sp>
        <p:nvSpPr>
          <p:cNvPr id="3" name="Tijdelijke aanduiding voor inhoud 2">
            <a:extLst>
              <a:ext uri="{FF2B5EF4-FFF2-40B4-BE49-F238E27FC236}">
                <a16:creationId xmlns:a16="http://schemas.microsoft.com/office/drawing/2014/main" id="{C920CCE1-48AC-837E-3579-A879F04F50FE}"/>
              </a:ext>
            </a:extLst>
          </p:cNvPr>
          <p:cNvSpPr>
            <a:spLocks noGrp="1"/>
          </p:cNvSpPr>
          <p:nvPr>
            <p:ph idx="1"/>
          </p:nvPr>
        </p:nvSpPr>
        <p:spPr>
          <a:xfrm>
            <a:off x="234593" y="2144487"/>
            <a:ext cx="11722813" cy="4376057"/>
          </a:xfrm>
        </p:spPr>
        <p:txBody>
          <a:bodyPr>
            <a:normAutofit/>
          </a:bodyPr>
          <a:lstStyle/>
          <a:p>
            <a:r>
              <a:rPr lang="nl-NL" sz="3400" dirty="0"/>
              <a:t>De ‘herderlijke praktijk’ is inherent aan het Woord van God; God geeft het leven en doet mensen wedergeboren worden.</a:t>
            </a:r>
          </a:p>
          <a:p>
            <a:r>
              <a:rPr lang="nl-NL" sz="3400" dirty="0"/>
              <a:t>Het nieuwe leven vergelijken met natuurlijke leven; nieuw leven heeft verzorging, bescherming en liefde nodig om te groeien.</a:t>
            </a:r>
          </a:p>
          <a:p>
            <a:r>
              <a:rPr lang="nl-NL" sz="3400" dirty="0"/>
              <a:t>Gelovigen dienen te veranderen naar de goede, welbehaaglijke en volmaakte wil van God (Romeinen 12:1-2). </a:t>
            </a:r>
          </a:p>
          <a:p>
            <a:r>
              <a:rPr lang="nl-NL" sz="3400" dirty="0"/>
              <a:t>Verandering in het leven van de gelovige is een proces van heiligmaking; Jezus Christus centraal; in relaties, in het werk etc.</a:t>
            </a:r>
          </a:p>
        </p:txBody>
      </p:sp>
    </p:spTree>
    <p:extLst>
      <p:ext uri="{BB962C8B-B14F-4D97-AF65-F5344CB8AC3E}">
        <p14:creationId xmlns:p14="http://schemas.microsoft.com/office/powerpoint/2010/main" val="73675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276C2-31CB-9CEC-D9AA-4F4FDF17C39C}"/>
              </a:ext>
            </a:extLst>
          </p:cNvPr>
          <p:cNvSpPr>
            <a:spLocks noGrp="1"/>
          </p:cNvSpPr>
          <p:nvPr>
            <p:ph type="title"/>
          </p:nvPr>
        </p:nvSpPr>
        <p:spPr>
          <a:xfrm>
            <a:off x="761998" y="405288"/>
            <a:ext cx="10668001" cy="1325563"/>
          </a:xfrm>
        </p:spPr>
        <p:txBody>
          <a:bodyPr/>
          <a:lstStyle/>
          <a:p>
            <a:pPr algn="ctr"/>
            <a:r>
              <a:rPr lang="nl-NL" b="1" dirty="0"/>
              <a:t>De kern van herderlijke zorg: elkaar liefhebben</a:t>
            </a:r>
          </a:p>
        </p:txBody>
      </p:sp>
      <p:sp>
        <p:nvSpPr>
          <p:cNvPr id="3" name="Tijdelijke aanduiding voor inhoud 2">
            <a:extLst>
              <a:ext uri="{FF2B5EF4-FFF2-40B4-BE49-F238E27FC236}">
                <a16:creationId xmlns:a16="http://schemas.microsoft.com/office/drawing/2014/main" id="{A7CAA225-1157-5AA3-B904-7CE437C3FC70}"/>
              </a:ext>
            </a:extLst>
          </p:cNvPr>
          <p:cNvSpPr>
            <a:spLocks noGrp="1"/>
          </p:cNvSpPr>
          <p:nvPr>
            <p:ph idx="1"/>
          </p:nvPr>
        </p:nvSpPr>
        <p:spPr>
          <a:xfrm>
            <a:off x="194169" y="1850570"/>
            <a:ext cx="11803661" cy="4547712"/>
          </a:xfrm>
        </p:spPr>
        <p:txBody>
          <a:bodyPr>
            <a:normAutofit/>
          </a:bodyPr>
          <a:lstStyle/>
          <a:p>
            <a:r>
              <a:rPr lang="nl-NL" sz="3600" dirty="0"/>
              <a:t>Elkaar liefhebben, liefde uitdragen; vriendelijkheid en barmhartigheid (Johannes 5:12; 13:34; </a:t>
            </a:r>
            <a:r>
              <a:rPr lang="nl-NL" sz="3600" dirty="0" err="1"/>
              <a:t>Éfeze</a:t>
            </a:r>
            <a:r>
              <a:rPr lang="nl-NL" sz="3600" dirty="0"/>
              <a:t> 4:32). </a:t>
            </a:r>
          </a:p>
          <a:p>
            <a:r>
              <a:rPr lang="nl-NL" sz="3600" dirty="0"/>
              <a:t>Herders dienen in hun roeping pastorale zorg dienen te bieden aan gelovigen die daar behoefte aan hebben. </a:t>
            </a:r>
          </a:p>
          <a:p>
            <a:r>
              <a:rPr lang="nl-NL" sz="3600" dirty="0"/>
              <a:t>Gelovigen van Gods waarheid te voorzien én te confronteren.</a:t>
            </a:r>
          </a:p>
          <a:p>
            <a:r>
              <a:rPr lang="nl-NL" sz="3600" dirty="0"/>
              <a:t>Bereidwillig te hoeden en toezicht te houden over de kudde, hij heeft een voorbeeldfunctie (1 Petrus 5:2-3*). </a:t>
            </a:r>
          </a:p>
        </p:txBody>
      </p:sp>
    </p:spTree>
    <p:extLst>
      <p:ext uri="{BB962C8B-B14F-4D97-AF65-F5344CB8AC3E}">
        <p14:creationId xmlns:p14="http://schemas.microsoft.com/office/powerpoint/2010/main" val="418804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2079</TotalTime>
  <Words>1351</Words>
  <Application>Microsoft Office PowerPoint</Application>
  <PresentationFormat>Breedbeeld</PresentationFormat>
  <Paragraphs>94</Paragraphs>
  <Slides>22</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Calibri Light</vt:lpstr>
      <vt:lpstr>Kantoorthema</vt:lpstr>
      <vt:lpstr>Pastoraat: geestelijk zorgdragen en herstellen vanuit Gods Woord</vt:lpstr>
      <vt:lpstr>Bijbels pastoraat: geestelijk zorgdragen en herstellen vanuit het Woord van God</vt:lpstr>
      <vt:lpstr>Schriftlezingen</vt:lpstr>
      <vt:lpstr>Bijbels Pastoraat: pastorale of herderlijke zorg</vt:lpstr>
      <vt:lpstr>Bijbels Pastoraat: pastorale of herderlijke zorg</vt:lpstr>
      <vt:lpstr>Soorten pastoraat of counseling</vt:lpstr>
      <vt:lpstr>1. De Bijbelse grondslag van het  pastoraat en de herderlijke taken</vt:lpstr>
      <vt:lpstr>De Bijbelse grondslag voor het pastoraat: groeien in het geloof én veranderen</vt:lpstr>
      <vt:lpstr>De kern van herderlijke zorg: elkaar liefhebben</vt:lpstr>
      <vt:lpstr>Een Bijbelse mensvisie: de geesten beproeven</vt:lpstr>
      <vt:lpstr>De gezonde Bijbelse leer</vt:lpstr>
      <vt:lpstr>2. Het belang van de gemeenschap:  iedereen is welkom, de poort staat open </vt:lpstr>
      <vt:lpstr>Het optimaal functioneren van de gemeenschap</vt:lpstr>
      <vt:lpstr>Gezonde geestelijke relaties</vt:lpstr>
      <vt:lpstr>Een helpende relatie in de praktijk brengen: geloofspraktijken binnen het pastoraat</vt:lpstr>
      <vt:lpstr>Heiligmaking in het streven naar christusgelijkvormigheid</vt:lpstr>
      <vt:lpstr>God spreekt tot de harten van de mensen</vt:lpstr>
      <vt:lpstr>3. Ondersteuning en bemoediging: heiliging, teleurstellingen en emoties </vt:lpstr>
      <vt:lpstr>Herstellen tot bruikbaarheid</vt:lpstr>
      <vt:lpstr>De individuele verantwoordelijk van de gelovige</vt:lpstr>
      <vt:lpstr>Bijbels pastoraat: herstellen tot bruikbaarheid</vt:lpstr>
      <vt:lpstr>Pastoraat: geestelijk zorgdragen en herstellen vanuit Gods Woord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Administrator</dc:creator>
  <cp:lastModifiedBy>Administrator</cp:lastModifiedBy>
  <cp:revision>206</cp:revision>
  <dcterms:created xsi:type="dcterms:W3CDTF">2023-10-26T16:57:34Z</dcterms:created>
  <dcterms:modified xsi:type="dcterms:W3CDTF">2023-11-19T00:26:37Z</dcterms:modified>
</cp:coreProperties>
</file>