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688" r:id="rId2"/>
    <p:sldId id="362" r:id="rId3"/>
    <p:sldId id="343" r:id="rId4"/>
    <p:sldId id="344" r:id="rId5"/>
    <p:sldId id="354" r:id="rId6"/>
    <p:sldId id="636" r:id="rId7"/>
    <p:sldId id="694" r:id="rId8"/>
    <p:sldId id="695" r:id="rId9"/>
    <p:sldId id="275" r:id="rId10"/>
    <p:sldId id="273" r:id="rId11"/>
    <p:sldId id="285" r:id="rId12"/>
    <p:sldId id="261" r:id="rId13"/>
    <p:sldId id="345" r:id="rId14"/>
    <p:sldId id="355" r:id="rId15"/>
    <p:sldId id="306" r:id="rId16"/>
    <p:sldId id="693" r:id="rId17"/>
    <p:sldId id="599" r:id="rId18"/>
    <p:sldId id="540" r:id="rId19"/>
    <p:sldId id="272" r:id="rId20"/>
    <p:sldId id="315" r:id="rId21"/>
    <p:sldId id="635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37B29-E393-4A1E-BE16-64BABB7DAB77}" type="datetimeFigureOut">
              <a:rPr lang="nl-NL" smtClean="0"/>
              <a:t>6-12-2025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F865E-842E-40E6-9100-B457F1845F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062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6E8A0-BDBA-4ED5-A5E0-2BB851438E89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21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6E8A0-BDBA-4ED5-A5E0-2BB851438E89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65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E039C-E872-44F0-8585-8E64B1D59819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5947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85A04-EF41-4182-9051-D1C9C15329C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45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9FB283-09B8-5721-6B21-56E47201D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37E8875-93E5-6190-E0CE-FC3F881FB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A425BB-C73D-98C6-C761-2A75B924A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259B-3D62-41B4-87A6-48FB4C0CDA6E}" type="datetimeFigureOut">
              <a:rPr lang="nl-NL" smtClean="0"/>
              <a:t>6-12-2025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3059CC-A66A-D3B8-6553-23AFA36B4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622328-0B32-95D5-A0B5-611BA71F7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5E36-3D1C-4820-9CF2-ABAC527CCD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65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9E2D6-FD04-B420-9F95-429F0DCE6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8708B1D-24CE-CEF5-1F80-60725B3CE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AB1EA6-84DB-9BBC-A31F-E8DFE31D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259B-3D62-41B4-87A6-48FB4C0CDA6E}" type="datetimeFigureOut">
              <a:rPr lang="nl-NL" smtClean="0"/>
              <a:t>6-12-2025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A221F9-559F-7BFB-C096-7C3759AC1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7F95F6-0CF5-F237-4825-A5623456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5E36-3D1C-4820-9CF2-ABAC527CCD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C3E59E4-292F-943F-E585-A180BA5EB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C8D6215-581C-B8AD-F385-B45CCC427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852078-41EB-C67C-9CB2-A1551438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259B-3D62-41B4-87A6-48FB4C0CDA6E}" type="datetimeFigureOut">
              <a:rPr lang="nl-NL" smtClean="0"/>
              <a:t>6-12-2025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CD83B9-49BD-74E2-4170-347F6F6B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71967C-CC76-0A7B-694D-7BAEED874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5E36-3D1C-4820-9CF2-ABAC527CCD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103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BA47D-86CC-29C0-053A-4D24E030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D149DA-553F-325C-F1A6-B16ABB5BA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7C8078-8B10-4ABB-F714-6D1F53EE9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259B-3D62-41B4-87A6-48FB4C0CDA6E}" type="datetimeFigureOut">
              <a:rPr lang="nl-NL" smtClean="0"/>
              <a:t>6-12-2025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A7A138-22D4-C3A2-41C4-A9AC7103E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403C2D-2203-4565-54EA-82038AE2D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5E36-3D1C-4820-9CF2-ABAC527CCD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377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B3D9CA-9F09-13D4-6838-21E567304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C3E19D-DB32-5D1E-6C82-7BD0FBDA9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42A5E8-CA4F-4F33-6F34-68353CA6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259B-3D62-41B4-87A6-48FB4C0CDA6E}" type="datetimeFigureOut">
              <a:rPr lang="nl-NL" smtClean="0"/>
              <a:t>6-12-2025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475BA8-AA59-4F1D-D716-537DA50B8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1FD044-2FA9-E00B-8E35-1C645E230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5E36-3D1C-4820-9CF2-ABAC527CCD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330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87D970-B9C4-C574-AB89-29938581E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C5A7B-A07C-EAAF-C94D-5635ECC55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BA4BF31-55F6-B54B-114F-ED3F40A58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33A5CA0-C769-E52C-489F-D63251A0A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259B-3D62-41B4-87A6-48FB4C0CDA6E}" type="datetimeFigureOut">
              <a:rPr lang="nl-NL" smtClean="0"/>
              <a:t>6-12-2025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37FC9BB-CF9D-DB02-E33B-593B37AA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030F1AD-E329-032B-552A-737D9C18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5E36-3D1C-4820-9CF2-ABAC527CCD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704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14B00C-5718-DDA2-C1C8-EECBF7582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7C9710-F565-4DE3-F4E1-BEB9FDE33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70FA70B-E723-D4B7-5203-43674D7DA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8C0FD0B-9431-6F63-0269-0D9193032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C82A311-399E-2F2F-8CC0-3FF6020D8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88A1C98-011B-CF0A-AE9A-99361A88C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259B-3D62-41B4-87A6-48FB4C0CDA6E}" type="datetimeFigureOut">
              <a:rPr lang="nl-NL" smtClean="0"/>
              <a:t>6-12-2025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9BFFEC9-47C0-9698-2F17-064AB7934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7FFD080-8CB4-D3D5-4C82-D2066679B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5E36-3D1C-4820-9CF2-ABAC527CCD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231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E4FF5-1703-4777-7ADB-67C660A8E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4FEFE96-AA51-2C21-9F98-BA99A932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259B-3D62-41B4-87A6-48FB4C0CDA6E}" type="datetimeFigureOut">
              <a:rPr lang="nl-NL" smtClean="0"/>
              <a:t>6-12-2025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B27CE0A-7E93-2AE7-F358-C1B4B5582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74C1190-255D-E6A6-AB3B-CE2FCDCF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5E36-3D1C-4820-9CF2-ABAC527CCD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224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E6F4371-EF92-036F-CE89-3DE98CE0E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259B-3D62-41B4-87A6-48FB4C0CDA6E}" type="datetimeFigureOut">
              <a:rPr lang="nl-NL" smtClean="0"/>
              <a:t>6-12-2025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08DB8CE-969C-E195-E4F0-2B83C867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6F9B7D-865D-738E-CBB9-49E1671D7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5E36-3D1C-4820-9CF2-ABAC527CCD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005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78D2CD-73BE-1A2D-6505-FA98BC70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561CAC-B192-BAC1-B4C9-0D92BEB9C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1C3EC1F-DF3E-14A3-4A6B-304557747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1B526E-ACF4-A0E8-FFA9-04D9472B7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259B-3D62-41B4-87A6-48FB4C0CDA6E}" type="datetimeFigureOut">
              <a:rPr lang="nl-NL" smtClean="0"/>
              <a:t>6-12-2025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017DCD1-4CEB-25B9-418F-68916D4B7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168FDB7-A69F-74DA-BA48-ED37BA80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5E36-3D1C-4820-9CF2-ABAC527CCD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110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26783-21E2-B7D8-39BF-2593991EA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14F4F48-949B-01A3-31F7-CADB2DE3A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C078792-AE1D-3650-F9F7-5FFD159FB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54E0BA-67D2-9382-694E-9F35FDF1A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259B-3D62-41B4-87A6-48FB4C0CDA6E}" type="datetimeFigureOut">
              <a:rPr lang="nl-NL" smtClean="0"/>
              <a:t>6-12-2025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F842766-0236-996C-D6E8-F7EB68210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5BC027D-E17A-3850-904A-5F415ED4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5E36-3D1C-4820-9CF2-ABAC527CCD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054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99255BE-7FD0-4D54-74CC-61E80912F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8459E4-A677-488D-7D47-6B3344F53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0E9FC9-D41C-5E30-C19F-D57AF5BB4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D259B-3D62-41B4-87A6-48FB4C0CDA6E}" type="datetimeFigureOut">
              <a:rPr lang="nl-NL" smtClean="0"/>
              <a:t>6-12-2025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D1A98D-3AA2-5310-EB38-E16ABCC2E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AEF61A-C003-41A6-AC7E-21322D06A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B5E36-3D1C-4820-9CF2-ABAC527CCD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142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A81D8-8370-7387-DA01-6C117F438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A792611-980C-E241-CBAD-834554EC6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6FE94DA9-FD60-CE3E-8C75-CBEE945E1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9819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F53F8A5-E98C-9AF2-CBD9-F2AA27BF6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5248" y="0"/>
            <a:ext cx="7461504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400679-3E41-A09B-8E9C-9EB1225A4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0671" y="867150"/>
            <a:ext cx="6890657" cy="4369576"/>
          </a:xfrm>
        </p:spPr>
        <p:txBody>
          <a:bodyPr anchor="ctr">
            <a:normAutofit/>
          </a:bodyPr>
          <a:lstStyle/>
          <a:p>
            <a:r>
              <a:rPr lang="nl-NL" sz="4900" b="1" i="1" dirty="0"/>
              <a:t>Misvattingen</a:t>
            </a:r>
            <a:r>
              <a:rPr lang="nl-NL" sz="4900" i="1" dirty="0"/>
              <a:t> omtrent </a:t>
            </a:r>
            <a:br>
              <a:rPr lang="nl-NL" sz="4900" i="1" dirty="0"/>
            </a:br>
            <a:r>
              <a:rPr lang="nl-NL" sz="4900" i="1" dirty="0"/>
              <a:t>het </a:t>
            </a:r>
            <a:r>
              <a:rPr lang="nl-NL" sz="4900" i="1" u="sng" dirty="0"/>
              <a:t>Koninkrijk</a:t>
            </a:r>
            <a:r>
              <a:rPr lang="nl-NL" sz="4900" i="1" dirty="0"/>
              <a:t> </a:t>
            </a:r>
            <a:br>
              <a:rPr lang="nl-NL" sz="4900" i="1" dirty="0"/>
            </a:br>
            <a:br>
              <a:rPr lang="nl-NL" sz="5300" dirty="0"/>
            </a:br>
            <a:r>
              <a:rPr lang="nl-NL" sz="7200" dirty="0"/>
              <a:t>Het Koninkrijk </a:t>
            </a:r>
            <a:br>
              <a:rPr lang="nl-NL" sz="7200" dirty="0"/>
            </a:br>
            <a:r>
              <a:rPr lang="nl-NL" sz="7200" dirty="0"/>
              <a:t>van God</a:t>
            </a:r>
            <a:endParaRPr lang="nl-NL" sz="6300" dirty="0">
              <a:solidFill>
                <a:srgbClr val="FF000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1604EE5-0E07-DFD0-6FFB-84D714B99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2920" y="5685868"/>
            <a:ext cx="3566160" cy="760874"/>
          </a:xfrm>
        </p:spPr>
        <p:txBody>
          <a:bodyPr anchor="ctr">
            <a:normAutofit/>
          </a:bodyPr>
          <a:lstStyle/>
          <a:p>
            <a:r>
              <a:rPr lang="nl-NL" sz="3600" dirty="0"/>
              <a:t>Levi Shane Sminia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809641-F562-A952-04C8-8AD5231C5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920" y="5524786"/>
            <a:ext cx="356616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13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842754-27C1-D247-CF11-742FD3160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24" y="294888"/>
            <a:ext cx="10853149" cy="1325563"/>
          </a:xfrm>
        </p:spPr>
        <p:txBody>
          <a:bodyPr/>
          <a:lstStyle/>
          <a:p>
            <a:pPr algn="ctr"/>
            <a:r>
              <a:rPr lang="nl-NL" b="1" dirty="0"/>
              <a:t>Contextuele analyse: Mattheüs 10 en Markus 16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5C1C38-E197-C244-126F-FF63AF4A2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59" y="1759348"/>
            <a:ext cx="11327077" cy="445911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l-NL" sz="3500" b="1" dirty="0"/>
              <a:t>Mattheüs 10:5-8:</a:t>
            </a:r>
            <a:endParaRPr lang="nl-NL" b="1" dirty="0"/>
          </a:p>
          <a:p>
            <a:r>
              <a:rPr lang="nl-NL" dirty="0"/>
              <a:t>De Heere Jezus stuurde de apostelen naar de </a:t>
            </a:r>
            <a:r>
              <a:rPr lang="nl-NL" b="1" dirty="0"/>
              <a:t>verloren schapen</a:t>
            </a:r>
            <a:r>
              <a:rPr lang="nl-NL" dirty="0"/>
              <a:t> van het </a:t>
            </a:r>
            <a:r>
              <a:rPr lang="nl-NL" b="1" dirty="0"/>
              <a:t>volk Israël</a:t>
            </a:r>
            <a:r>
              <a:rPr lang="nl-NL" dirty="0"/>
              <a:t>, </a:t>
            </a:r>
            <a:r>
              <a:rPr lang="nl-NL" b="1" dirty="0"/>
              <a:t>NIET</a:t>
            </a:r>
            <a:r>
              <a:rPr lang="nl-NL" dirty="0"/>
              <a:t> naar de heidenen!  </a:t>
            </a:r>
          </a:p>
          <a:p>
            <a:r>
              <a:rPr lang="nl-NL" dirty="0"/>
              <a:t>De prediking was gericht op het </a:t>
            </a:r>
            <a:r>
              <a:rPr lang="nl-NL" b="1" dirty="0"/>
              <a:t>Koninkrijk</a:t>
            </a:r>
            <a:r>
              <a:rPr lang="nl-NL" dirty="0"/>
              <a:t> (millennium) dat zou komen, niet op de dood, begrafenis en opstanding van Christus!</a:t>
            </a:r>
          </a:p>
          <a:p>
            <a:r>
              <a:rPr lang="nl-NL" dirty="0"/>
              <a:t>Het duizendjarig vrederijk, dat beloofd is aan het ‘aardse volk’ Israël, zou worden </a:t>
            </a:r>
            <a:r>
              <a:rPr lang="nl-NL" b="1" dirty="0"/>
              <a:t>ingeluid met wonderen tekenen</a:t>
            </a:r>
            <a:r>
              <a:rPr lang="nl-NL" dirty="0"/>
              <a:t>; tekenen werden verricht </a:t>
            </a:r>
            <a:r>
              <a:rPr lang="nl-NL" b="1" dirty="0"/>
              <a:t>in de naam van Christus</a:t>
            </a:r>
            <a:r>
              <a:rPr lang="nl-NL" dirty="0"/>
              <a:t>.</a:t>
            </a:r>
          </a:p>
          <a:p>
            <a:pPr marL="0" indent="0">
              <a:buNone/>
            </a:pPr>
            <a:endParaRPr lang="nl-NL" sz="600" dirty="0"/>
          </a:p>
          <a:p>
            <a:pPr marL="0" indent="0">
              <a:buNone/>
            </a:pPr>
            <a:r>
              <a:rPr lang="nl-NL" sz="3500" b="1" dirty="0"/>
              <a:t>Markus 16:17-20:</a:t>
            </a:r>
          </a:p>
          <a:p>
            <a:r>
              <a:rPr lang="nl-NL" dirty="0"/>
              <a:t>De tekengaven hadden de functie om het </a:t>
            </a:r>
            <a:r>
              <a:rPr lang="nl-NL" b="1" dirty="0"/>
              <a:t>gezag</a:t>
            </a:r>
            <a:r>
              <a:rPr lang="nl-NL" dirty="0"/>
              <a:t> van de </a:t>
            </a:r>
            <a:r>
              <a:rPr lang="nl-NL" b="1" dirty="0"/>
              <a:t>apostolische prediking</a:t>
            </a:r>
            <a:r>
              <a:rPr lang="nl-NL" dirty="0"/>
              <a:t>, het </a:t>
            </a:r>
            <a:r>
              <a:rPr lang="nl-NL" b="1" dirty="0"/>
              <a:t>Woord van God</a:t>
            </a:r>
            <a:r>
              <a:rPr lang="nl-NL" dirty="0"/>
              <a:t>, te bevestigen. </a:t>
            </a:r>
          </a:p>
          <a:p>
            <a:r>
              <a:rPr lang="nl-NL" dirty="0"/>
              <a:t>Er bestond nog </a:t>
            </a:r>
            <a:r>
              <a:rPr lang="nl-NL" b="1" dirty="0"/>
              <a:t>géén complete Bijbel</a:t>
            </a:r>
            <a:r>
              <a:rPr lang="nl-NL" dirty="0"/>
              <a:t>, zoals vandaag de dag; hooguit enkele geschriften.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882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tekst, hond&#10;&#10;Automatisch gegenereerde beschrijving">
            <a:extLst>
              <a:ext uri="{FF2B5EF4-FFF2-40B4-BE49-F238E27FC236}">
                <a16:creationId xmlns:a16="http://schemas.microsoft.com/office/drawing/2014/main" id="{0B3E0ED5-7B6F-89BE-3C7E-0FA4677DC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7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E9F40C-BF0C-76CF-C401-530A9D01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38" y="5315999"/>
            <a:ext cx="1200692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Evangelie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van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Koninkrijk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gericht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aan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Israël, NIET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aan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Gemeente</a:t>
            </a:r>
            <a:endParaRPr lang="en-US" sz="3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5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D7C67-7620-AB23-C20D-DD2D900DD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6" y="304706"/>
            <a:ext cx="11059887" cy="1325563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Concilie van </a:t>
            </a:r>
            <a:r>
              <a:rPr lang="nl-NL" b="1" dirty="0" err="1"/>
              <a:t>Nicea</a:t>
            </a:r>
            <a:r>
              <a:rPr lang="nl-NL" b="1" dirty="0"/>
              <a:t> (325) – theocratisch denken: Duizendjarig Vrederijk verzwegen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139040-F8D0-D832-BF71-50115C4AB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57" y="1977542"/>
            <a:ext cx="8022774" cy="3191921"/>
          </a:xfrm>
        </p:spPr>
        <p:txBody>
          <a:bodyPr>
            <a:noAutofit/>
          </a:bodyPr>
          <a:lstStyle/>
          <a:p>
            <a:r>
              <a:rPr lang="nl-NL" dirty="0"/>
              <a:t>Constantijn verhief christendom tot </a:t>
            </a:r>
            <a:r>
              <a:rPr lang="nl-NL" b="1" dirty="0" err="1"/>
              <a:t>staatsgods-dienst</a:t>
            </a:r>
            <a:r>
              <a:rPr lang="nl-NL" dirty="0"/>
              <a:t> Romeinse Rijk </a:t>
            </a:r>
            <a:r>
              <a:rPr lang="nl-NL" dirty="0">
                <a:sym typeface="Wingdings" panose="05000000000000000000" pitchFamily="2" charset="2"/>
              </a:rPr>
              <a:t> ‘</a:t>
            </a:r>
            <a:r>
              <a:rPr lang="nl-NL" b="1" dirty="0">
                <a:sym typeface="Wingdings" panose="05000000000000000000" pitchFamily="2" charset="2"/>
              </a:rPr>
              <a:t>christelijk rijk</a:t>
            </a:r>
            <a:r>
              <a:rPr lang="nl-NL" dirty="0">
                <a:sym typeface="Wingdings" panose="05000000000000000000" pitchFamily="2" charset="2"/>
              </a:rPr>
              <a:t>’. </a:t>
            </a:r>
          </a:p>
          <a:p>
            <a:r>
              <a:rPr lang="nl-NL" dirty="0">
                <a:sym typeface="Wingdings" panose="05000000000000000000" pitchFamily="2" charset="2"/>
              </a:rPr>
              <a:t>Kerk bekleedde heerschappij Christus op aarde:            (</a:t>
            </a:r>
            <a:r>
              <a:rPr lang="nl-NL" b="1" dirty="0">
                <a:sym typeface="Wingdings" panose="05000000000000000000" pitchFamily="2" charset="2"/>
              </a:rPr>
              <a:t>1</a:t>
            </a:r>
            <a:r>
              <a:rPr lang="nl-NL" dirty="0">
                <a:sym typeface="Wingdings" panose="05000000000000000000" pitchFamily="2" charset="2"/>
              </a:rPr>
              <a:t>) </a:t>
            </a:r>
            <a:r>
              <a:rPr lang="nl-NL" i="1" dirty="0">
                <a:sym typeface="Wingdings" panose="05000000000000000000" pitchFamily="2" charset="2"/>
              </a:rPr>
              <a:t>Concilie</a:t>
            </a:r>
            <a:r>
              <a:rPr lang="nl-NL" i="1" dirty="0"/>
              <a:t> van </a:t>
            </a:r>
            <a:r>
              <a:rPr lang="nl-NL" i="1" dirty="0" err="1"/>
              <a:t>Nicea</a:t>
            </a:r>
            <a:r>
              <a:rPr lang="nl-NL" dirty="0"/>
              <a:t>, (</a:t>
            </a:r>
            <a:r>
              <a:rPr lang="nl-NL" b="1" dirty="0"/>
              <a:t>2</a:t>
            </a:r>
            <a:r>
              <a:rPr lang="nl-NL" dirty="0"/>
              <a:t>) </a:t>
            </a:r>
            <a:r>
              <a:rPr lang="nl-NL" i="1" dirty="0"/>
              <a:t>Geloofsbelijdenis van </a:t>
            </a:r>
            <a:r>
              <a:rPr lang="nl-NL" i="1" dirty="0" err="1"/>
              <a:t>Athanasius</a:t>
            </a:r>
            <a:r>
              <a:rPr lang="nl-NL" dirty="0"/>
              <a:t> en (</a:t>
            </a:r>
            <a:r>
              <a:rPr lang="nl-NL" b="1" dirty="0"/>
              <a:t>3</a:t>
            </a:r>
            <a:r>
              <a:rPr lang="nl-NL" dirty="0"/>
              <a:t>) </a:t>
            </a:r>
            <a:r>
              <a:rPr lang="nl-NL" i="1" dirty="0"/>
              <a:t>Apostolische Geloofsbelijdenis</a:t>
            </a:r>
            <a:r>
              <a:rPr lang="nl-NL" dirty="0"/>
              <a:t>.</a:t>
            </a:r>
          </a:p>
          <a:p>
            <a:r>
              <a:rPr lang="nl-NL" dirty="0"/>
              <a:t>Messiaanse vrederijk was ‘reeds aangebroken’:      Kerk had Israël van haar unieke plaats verstoten; vervangings- of substitutieleer.</a:t>
            </a:r>
          </a:p>
          <a:p>
            <a:r>
              <a:rPr lang="nl-NL" dirty="0"/>
              <a:t>Zij betitelden Christus met het on-Bijbelse label: ‘Koning van de </a:t>
            </a:r>
            <a:r>
              <a:rPr lang="nl-NL" u="sng" dirty="0"/>
              <a:t>Kerk</a:t>
            </a:r>
            <a:r>
              <a:rPr lang="nl-NL" dirty="0"/>
              <a:t>’; </a:t>
            </a:r>
            <a:r>
              <a:rPr lang="nl-NL" b="1" dirty="0"/>
              <a:t>Hij is de Koning van </a:t>
            </a:r>
            <a:r>
              <a:rPr lang="nl-NL" b="1" u="sng" dirty="0"/>
              <a:t>Israël</a:t>
            </a:r>
            <a:r>
              <a:rPr lang="nl-NL" dirty="0"/>
              <a:t>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79F423F-54AD-1F1D-1884-709209D53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48" r="27827" b="14658"/>
          <a:stretch/>
        </p:blipFill>
        <p:spPr>
          <a:xfrm>
            <a:off x="8229596" y="1900178"/>
            <a:ext cx="3461657" cy="4511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906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E6741A-9657-5057-C120-014BB710F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927"/>
            <a:ext cx="10515600" cy="1325563"/>
          </a:xfrm>
        </p:spPr>
        <p:txBody>
          <a:bodyPr/>
          <a:lstStyle/>
          <a:p>
            <a:pPr algn="ctr"/>
            <a:r>
              <a:rPr lang="nl-NL" b="1" dirty="0"/>
              <a:t>Eschatologische benaderingen/visies/scholen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ED5381-099A-746C-DBDC-62E7AD93A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297" y="1754490"/>
            <a:ext cx="11195406" cy="453618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nl-NL" sz="3000" b="1" dirty="0"/>
              <a:t>Idealisme</a:t>
            </a:r>
            <a:r>
              <a:rPr lang="nl-NL" sz="3000" dirty="0"/>
              <a:t>/</a:t>
            </a:r>
            <a:r>
              <a:rPr lang="nl-NL" sz="3000" b="1" dirty="0"/>
              <a:t>spiritualisme</a:t>
            </a:r>
            <a:r>
              <a:rPr lang="nl-NL" sz="3000" dirty="0"/>
              <a:t>/</a:t>
            </a:r>
            <a:r>
              <a:rPr lang="nl-NL" sz="3000" b="1" dirty="0"/>
              <a:t>symbolisme</a:t>
            </a:r>
            <a:r>
              <a:rPr lang="nl-NL" sz="3000" dirty="0"/>
              <a:t>: Profetie is allegorisch en niet letterlijk.</a:t>
            </a:r>
          </a:p>
          <a:p>
            <a:pPr>
              <a:lnSpc>
                <a:spcPct val="110000"/>
              </a:lnSpc>
            </a:pPr>
            <a:r>
              <a:rPr lang="nl-NL" sz="3000" b="1" dirty="0"/>
              <a:t>A-</a:t>
            </a:r>
            <a:r>
              <a:rPr lang="nl-NL" sz="3000" b="1" dirty="0" err="1"/>
              <a:t>millennialisme</a:t>
            </a:r>
            <a:r>
              <a:rPr lang="nl-NL" sz="3000" dirty="0"/>
              <a:t>: Géén letterlijk vrederijk/millennium; symbolisch voor kerkgeschiedenis. </a:t>
            </a:r>
          </a:p>
          <a:p>
            <a:pPr>
              <a:lnSpc>
                <a:spcPct val="110000"/>
              </a:lnSpc>
            </a:pPr>
            <a:r>
              <a:rPr lang="nl-NL" sz="3000" dirty="0"/>
              <a:t>(</a:t>
            </a:r>
            <a:r>
              <a:rPr lang="nl-NL" sz="3000" b="1" dirty="0" err="1"/>
              <a:t>Preteristisch</a:t>
            </a:r>
            <a:r>
              <a:rPr lang="nl-NL" sz="3000" dirty="0"/>
              <a:t>)</a:t>
            </a:r>
            <a:r>
              <a:rPr lang="nl-NL" sz="3000" b="1" dirty="0"/>
              <a:t> Post-</a:t>
            </a:r>
            <a:r>
              <a:rPr lang="nl-NL" sz="3000" b="1" dirty="0" err="1"/>
              <a:t>millennialisme</a:t>
            </a:r>
            <a:r>
              <a:rPr lang="nl-NL" sz="3000" dirty="0"/>
              <a:t>: Christus komt terug aan het eind van de niet letterlijke duizend jaar; positieve progressie christendom. </a:t>
            </a:r>
          </a:p>
          <a:p>
            <a:pPr>
              <a:lnSpc>
                <a:spcPct val="110000"/>
              </a:lnSpc>
            </a:pPr>
            <a:r>
              <a:rPr lang="nl-NL" sz="3000" b="1" dirty="0"/>
              <a:t>Historisch </a:t>
            </a:r>
            <a:r>
              <a:rPr lang="nl-NL" sz="3000" b="1" dirty="0" err="1"/>
              <a:t>Millennialisme</a:t>
            </a:r>
            <a:r>
              <a:rPr lang="nl-NL" sz="3000" dirty="0"/>
              <a:t>: we zitten middenin de apocalyptische gebeurtenissen (kerkgeschiedenis), wél toekomstig millennium.</a:t>
            </a:r>
          </a:p>
        </p:txBody>
      </p:sp>
    </p:spTree>
    <p:extLst>
      <p:ext uri="{BB962C8B-B14F-4D97-AF65-F5344CB8AC3E}">
        <p14:creationId xmlns:p14="http://schemas.microsoft.com/office/powerpoint/2010/main" val="383690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61C6C2-84C8-DFC3-4442-566FE0201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856" y="1587948"/>
            <a:ext cx="11246287" cy="503888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nl-NL" dirty="0"/>
              <a:t>(</a:t>
            </a:r>
            <a:r>
              <a:rPr lang="nl-NL" b="1" dirty="0"/>
              <a:t>Futuristisch</a:t>
            </a:r>
            <a:r>
              <a:rPr lang="nl-NL" dirty="0"/>
              <a:t>)</a:t>
            </a:r>
            <a:r>
              <a:rPr lang="nl-NL" b="1" dirty="0"/>
              <a:t> Pré-</a:t>
            </a:r>
            <a:r>
              <a:rPr lang="nl-NL" b="1" dirty="0" err="1"/>
              <a:t>millennialisme</a:t>
            </a:r>
            <a:r>
              <a:rPr lang="nl-NL" dirty="0"/>
              <a:t>: Apocalyptische gebeurtenissen liggen in de toekomst.</a:t>
            </a:r>
          </a:p>
          <a:p>
            <a:pPr>
              <a:lnSpc>
                <a:spcPct val="100000"/>
              </a:lnSpc>
            </a:pPr>
            <a:endParaRPr lang="nl-NL" sz="100" dirty="0"/>
          </a:p>
          <a:p>
            <a:pPr marL="0" indent="0">
              <a:lnSpc>
                <a:spcPct val="100000"/>
              </a:lnSpc>
              <a:buNone/>
            </a:pPr>
            <a:r>
              <a:rPr lang="nl-NL" dirty="0"/>
              <a:t>	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 err="1">
                <a:sym typeface="Wingdings" panose="05000000000000000000" pitchFamily="2" charset="2"/>
              </a:rPr>
              <a:t>Dispensationalisme</a:t>
            </a:r>
            <a:r>
              <a:rPr lang="nl-NL" dirty="0">
                <a:sym typeface="Wingdings" panose="05000000000000000000" pitchFamily="2" charset="2"/>
              </a:rPr>
              <a:t> of Bedelingenleer 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dirty="0">
                <a:sym typeface="Wingdings" panose="05000000000000000000" pitchFamily="2" charset="2"/>
              </a:rPr>
              <a:t>	 Christelijk Zionisme of </a:t>
            </a:r>
            <a:r>
              <a:rPr lang="nl-NL" dirty="0" err="1">
                <a:sym typeface="Wingdings" panose="05000000000000000000" pitchFamily="2" charset="2"/>
              </a:rPr>
              <a:t>Restorationisme</a:t>
            </a:r>
            <a:endParaRPr lang="nl-NL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400" dirty="0"/>
          </a:p>
          <a:p>
            <a:pPr>
              <a:lnSpc>
                <a:spcPct val="100000"/>
              </a:lnSpc>
            </a:pPr>
            <a:r>
              <a:rPr lang="nl-NL" dirty="0"/>
              <a:t>Indeling in Openbaring 1:19*, ‘schrijf op’ (Johannes):</a:t>
            </a:r>
          </a:p>
          <a:p>
            <a:pPr marL="0" indent="0">
              <a:lnSpc>
                <a:spcPct val="100000"/>
              </a:lnSpc>
              <a:buNone/>
            </a:pPr>
            <a:endParaRPr lang="nl-NL" sz="500" dirty="0"/>
          </a:p>
          <a:p>
            <a:pPr marL="0" indent="0">
              <a:lnSpc>
                <a:spcPct val="100000"/>
              </a:lnSpc>
              <a:buNone/>
            </a:pPr>
            <a:r>
              <a:rPr lang="nl-NL" dirty="0"/>
              <a:t>	</a:t>
            </a:r>
            <a:r>
              <a:rPr lang="nl-NL" dirty="0">
                <a:sym typeface="Wingdings" panose="05000000000000000000" pitchFamily="2" charset="2"/>
              </a:rPr>
              <a:t> Wat gij gezien hebt: </a:t>
            </a:r>
            <a:r>
              <a:rPr lang="nl-NL" b="1" dirty="0">
                <a:sym typeface="Wingdings" panose="05000000000000000000" pitchFamily="2" charset="2"/>
              </a:rPr>
              <a:t>verleden</a:t>
            </a:r>
            <a:r>
              <a:rPr lang="nl-NL" dirty="0">
                <a:sym typeface="Wingdings" panose="05000000000000000000" pitchFamily="2" charset="2"/>
              </a:rPr>
              <a:t> (Openbaring 1:1-20).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dirty="0">
                <a:sym typeface="Wingdings" panose="05000000000000000000" pitchFamily="2" charset="2"/>
              </a:rPr>
              <a:t>	 En wat is: </a:t>
            </a:r>
            <a:r>
              <a:rPr lang="nl-NL" b="1" dirty="0">
                <a:sym typeface="Wingdings" panose="05000000000000000000" pitchFamily="2" charset="2"/>
              </a:rPr>
              <a:t>heden</a:t>
            </a:r>
            <a:r>
              <a:rPr lang="nl-NL" dirty="0">
                <a:sym typeface="Wingdings" panose="05000000000000000000" pitchFamily="2" charset="2"/>
              </a:rPr>
              <a:t> (Openbaring 2:1; 3:22)  de gemeente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dirty="0">
                <a:sym typeface="Wingdings" panose="05000000000000000000" pitchFamily="2" charset="2"/>
              </a:rPr>
              <a:t>	 En wat hierna geschieden zal: </a:t>
            </a:r>
            <a:r>
              <a:rPr lang="nl-NL" b="1" dirty="0">
                <a:sym typeface="Wingdings" panose="05000000000000000000" pitchFamily="2" charset="2"/>
              </a:rPr>
              <a:t>toekomst</a:t>
            </a:r>
            <a:r>
              <a:rPr lang="nl-NL" dirty="0">
                <a:sym typeface="Wingdings" panose="05000000000000000000" pitchFamily="2" charset="2"/>
              </a:rPr>
              <a:t> (Openbaring 4-22)  	 	    oordelen, wederkomst, nieuwe hemel en aarde etc. </a:t>
            </a:r>
            <a:endParaRPr lang="nl-NL" dirty="0"/>
          </a:p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C15AD95-3E74-DC53-9F6C-A255B222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85"/>
            <a:ext cx="10515600" cy="1325563"/>
          </a:xfrm>
        </p:spPr>
        <p:txBody>
          <a:bodyPr/>
          <a:lstStyle/>
          <a:p>
            <a:pPr algn="ctr"/>
            <a:r>
              <a:rPr lang="nl-NL" b="1" dirty="0"/>
              <a:t>Eschatologische benaderingen/visies/scholen</a:t>
            </a:r>
          </a:p>
        </p:txBody>
      </p:sp>
    </p:spTree>
    <p:extLst>
      <p:ext uri="{BB962C8B-B14F-4D97-AF65-F5344CB8AC3E}">
        <p14:creationId xmlns:p14="http://schemas.microsoft.com/office/powerpoint/2010/main" val="29312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A15FD4-C3B5-F197-9F2B-07A278AD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9D5248D-B5D1-DF27-4EFF-6659BA6E1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7735" y="14922"/>
            <a:ext cx="8296277" cy="6828156"/>
          </a:xfrm>
          <a:prstGeom prst="rect">
            <a:avLst/>
          </a:prstGeom>
        </p:spPr>
      </p:pic>
      <p:pic>
        <p:nvPicPr>
          <p:cNvPr id="5" name="Graphic 4" descr="Pijl omlaag met effen opvulling">
            <a:extLst>
              <a:ext uri="{FF2B5EF4-FFF2-40B4-BE49-F238E27FC236}">
                <a16:creationId xmlns:a16="http://schemas.microsoft.com/office/drawing/2014/main" id="{5D09C357-E18F-730C-6775-7EA033419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402332" y="2038203"/>
            <a:ext cx="1665279" cy="1665279"/>
          </a:xfrm>
          <a:prstGeom prst="rect">
            <a:avLst/>
          </a:prstGeom>
        </p:spPr>
      </p:pic>
      <p:pic>
        <p:nvPicPr>
          <p:cNvPr id="3" name="Graphic 2" descr="Pijl omlaag met effen opvulling">
            <a:extLst>
              <a:ext uri="{FF2B5EF4-FFF2-40B4-BE49-F238E27FC236}">
                <a16:creationId xmlns:a16="http://schemas.microsoft.com/office/drawing/2014/main" id="{39D4C2E5-3B8E-3CBA-C0E0-96DD893C1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02332" y="5192721"/>
            <a:ext cx="1665279" cy="1665279"/>
          </a:xfrm>
          <a:prstGeom prst="rect">
            <a:avLst/>
          </a:prstGeom>
        </p:spPr>
      </p:pic>
      <p:pic>
        <p:nvPicPr>
          <p:cNvPr id="6" name="Graphic 5" descr="Pijl omlaag met effen opvulling">
            <a:extLst>
              <a:ext uri="{FF2B5EF4-FFF2-40B4-BE49-F238E27FC236}">
                <a16:creationId xmlns:a16="http://schemas.microsoft.com/office/drawing/2014/main" id="{5F6250A8-DC9D-B8E3-EED3-05B13CCC8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02332" y="3615462"/>
            <a:ext cx="1665279" cy="1665279"/>
          </a:xfrm>
          <a:prstGeom prst="rect">
            <a:avLst/>
          </a:prstGeom>
        </p:spPr>
      </p:pic>
      <p:pic>
        <p:nvPicPr>
          <p:cNvPr id="7" name="Graphic 6" descr="Pijl omlaag met effen opvulling">
            <a:extLst>
              <a:ext uri="{FF2B5EF4-FFF2-40B4-BE49-F238E27FC236}">
                <a16:creationId xmlns:a16="http://schemas.microsoft.com/office/drawing/2014/main" id="{83F3CCAF-44EC-EC94-9271-2313D52FEC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02332" y="372923"/>
            <a:ext cx="1665279" cy="166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0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3C5AE-8EA8-6D50-922F-AD6206FD3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A64E2B-40E8-41B7-EB07-125362541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76AED9B7-DCF0-A3B0-0E86-E9A81F399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9819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CBB3CA9-0DEB-176B-D340-01EEBBA9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5248" y="0"/>
            <a:ext cx="7461504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E7832F-4BDB-B7F5-BB7B-857F4AE37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0671" y="867150"/>
            <a:ext cx="6890657" cy="4369576"/>
          </a:xfrm>
        </p:spPr>
        <p:txBody>
          <a:bodyPr anchor="ctr">
            <a:normAutofit/>
          </a:bodyPr>
          <a:lstStyle/>
          <a:p>
            <a:r>
              <a:rPr lang="nl-NL" sz="4900" b="1" i="1" dirty="0"/>
              <a:t>Misvattingen</a:t>
            </a:r>
            <a:r>
              <a:rPr lang="nl-NL" sz="4900" i="1" dirty="0"/>
              <a:t> omtrent </a:t>
            </a:r>
            <a:br>
              <a:rPr lang="nl-NL" sz="4900" i="1" dirty="0"/>
            </a:br>
            <a:r>
              <a:rPr lang="nl-NL" sz="4900" i="1" dirty="0"/>
              <a:t>het </a:t>
            </a:r>
            <a:r>
              <a:rPr lang="nl-NL" sz="4900" i="1" u="sng" dirty="0"/>
              <a:t>Koninkrijk</a:t>
            </a:r>
            <a:r>
              <a:rPr lang="nl-NL" sz="4900" i="1" dirty="0"/>
              <a:t> </a:t>
            </a:r>
            <a:br>
              <a:rPr lang="nl-NL" sz="4900" i="1" dirty="0"/>
            </a:br>
            <a:br>
              <a:rPr lang="nl-NL" sz="5300" dirty="0"/>
            </a:br>
            <a:r>
              <a:rPr lang="nl-NL" sz="7200" dirty="0"/>
              <a:t>Het Koninkrijk </a:t>
            </a:r>
            <a:br>
              <a:rPr lang="nl-NL" sz="7200" dirty="0"/>
            </a:br>
            <a:r>
              <a:rPr lang="nl-NL" sz="7200" dirty="0"/>
              <a:t>van God</a:t>
            </a:r>
            <a:endParaRPr lang="nl-NL" sz="6300" dirty="0">
              <a:solidFill>
                <a:srgbClr val="FF000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D03876-2429-D491-A890-396479575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2920" y="5685868"/>
            <a:ext cx="3566160" cy="760874"/>
          </a:xfrm>
        </p:spPr>
        <p:txBody>
          <a:bodyPr anchor="ctr">
            <a:normAutofit/>
          </a:bodyPr>
          <a:lstStyle/>
          <a:p>
            <a:r>
              <a:rPr lang="nl-NL" sz="3600" dirty="0"/>
              <a:t>Levi Shane Sminia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6DCD78-28DE-7607-9EAA-88E481900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920" y="5524786"/>
            <a:ext cx="356616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50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185315-49C1-9072-8638-58A1B8F9E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7BEB767-FD53-1B98-BE27-0F51BA5BA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88898" y="0"/>
            <a:ext cx="4800618" cy="311643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6AE1B32-B440-036B-4090-A86235614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82" r="7810"/>
          <a:stretch/>
        </p:blipFill>
        <p:spPr>
          <a:xfrm>
            <a:off x="0" y="0"/>
            <a:ext cx="3982895" cy="31209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76406A0-9EEF-0589-F205-77C8EA93F8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43" t="4594" r="17200" b="3394"/>
          <a:stretch/>
        </p:blipFill>
        <p:spPr>
          <a:xfrm>
            <a:off x="8995519" y="0"/>
            <a:ext cx="3196481" cy="311643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9901781-848D-FC29-CF5B-6D139A1AF3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07" t="4373" r="2926" b="4515"/>
          <a:stretch/>
        </p:blipFill>
        <p:spPr>
          <a:xfrm>
            <a:off x="-1" y="3198491"/>
            <a:ext cx="5519057" cy="365950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E1B8C0D-A36D-77F0-FC0A-F9688664E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6143" y="3198491"/>
            <a:ext cx="6585857" cy="365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8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 descr="Afbeelding met persoon, sport, buitenshuis, speler&#10;&#10;Automatisch gegenereerde beschrijving">
            <a:extLst>
              <a:ext uri="{FF2B5EF4-FFF2-40B4-BE49-F238E27FC236}">
                <a16:creationId xmlns:a16="http://schemas.microsoft.com/office/drawing/2014/main" id="{50C8DA2D-8040-ED61-93B3-B158A92A0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6" b="21743"/>
          <a:stretch/>
        </p:blipFill>
        <p:spPr>
          <a:xfrm>
            <a:off x="0" y="-27001"/>
            <a:ext cx="4082299" cy="3456000"/>
          </a:xfrm>
          <a:prstGeom prst="rect">
            <a:avLst/>
          </a:prstGeom>
        </p:spPr>
      </p:pic>
      <p:pic>
        <p:nvPicPr>
          <p:cNvPr id="7" name="Afbeelding 6" descr="Afbeelding met persoon&#10;&#10;Automatisch gegenereerde beschrijving">
            <a:extLst>
              <a:ext uri="{FF2B5EF4-FFF2-40B4-BE49-F238E27FC236}">
                <a16:creationId xmlns:a16="http://schemas.microsoft.com/office/drawing/2014/main" id="{0C54A47C-A2D9-C10D-9337-C2A39FE77E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38" r="-4" b="-4"/>
          <a:stretch/>
        </p:blipFill>
        <p:spPr>
          <a:xfrm>
            <a:off x="4082904" y="10"/>
            <a:ext cx="4100337" cy="3456000"/>
          </a:xfrm>
          <a:prstGeom prst="rect">
            <a:avLst/>
          </a:prstGeom>
        </p:spPr>
      </p:pic>
      <p:pic>
        <p:nvPicPr>
          <p:cNvPr id="5" name="Tijdelijke aanduiding voor inhoud 4" descr="Afbeelding met persoon, concertband, massa&#10;&#10;Automatisch gegenereerde beschrijving">
            <a:extLst>
              <a:ext uri="{FF2B5EF4-FFF2-40B4-BE49-F238E27FC236}">
                <a16:creationId xmlns:a16="http://schemas.microsoft.com/office/drawing/2014/main" id="{0AE7CE66-F32A-C976-1731-A4996B48B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8548" r="18447" b="1"/>
          <a:stretch/>
        </p:blipFill>
        <p:spPr>
          <a:xfrm>
            <a:off x="8119509" y="10"/>
            <a:ext cx="4089093" cy="3456000"/>
          </a:xfrm>
          <a:prstGeom prst="rect">
            <a:avLst/>
          </a:prstGeom>
        </p:spPr>
      </p:pic>
      <p:pic>
        <p:nvPicPr>
          <p:cNvPr id="4" name="Afbeelding 3" descr="Afbeelding met persoon, kind, overdekt, vloer&#10;&#10;Automatisch gegenereerde beschrijving">
            <a:extLst>
              <a:ext uri="{FF2B5EF4-FFF2-40B4-BE49-F238E27FC236}">
                <a16:creationId xmlns:a16="http://schemas.microsoft.com/office/drawing/2014/main" id="{79517528-D56D-FCF8-B97A-A3341982AA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31" r="29989" b="1"/>
          <a:stretch/>
        </p:blipFill>
        <p:spPr>
          <a:xfrm>
            <a:off x="4063254" y="3422801"/>
            <a:ext cx="4100325" cy="3456000"/>
          </a:xfrm>
          <a:prstGeom prst="rect">
            <a:avLst/>
          </a:prstGeom>
        </p:spPr>
      </p:pic>
      <p:pic>
        <p:nvPicPr>
          <p:cNvPr id="6" name="Afbeelding 5" descr="Afbeelding met persoon, danser, sport, arm&#10;&#10;Automatisch gegenereerde beschrijving">
            <a:extLst>
              <a:ext uri="{FF2B5EF4-FFF2-40B4-BE49-F238E27FC236}">
                <a16:creationId xmlns:a16="http://schemas.microsoft.com/office/drawing/2014/main" id="{1DD4CB5D-E7E2-C868-8310-F152964715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835" r="20559" b="-2"/>
          <a:stretch/>
        </p:blipFill>
        <p:spPr>
          <a:xfrm>
            <a:off x="0" y="3422801"/>
            <a:ext cx="4082287" cy="3456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FFA61F8-E216-4AFE-7B38-666BFB179C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810" r="-3" b="17663"/>
          <a:stretch/>
        </p:blipFill>
        <p:spPr>
          <a:xfrm>
            <a:off x="8118940" y="3422801"/>
            <a:ext cx="4071084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0281C-C257-438D-A097-EF70F124C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164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Het laatste wereldrijk wordt vernietigd: </a:t>
            </a:r>
            <a:br>
              <a:rPr lang="nl-NL" b="1" dirty="0"/>
            </a:br>
            <a:r>
              <a:rPr lang="nl-NL" b="1" dirty="0"/>
              <a:t>De Here Jezus, de gerechtigheid regeert</a:t>
            </a:r>
            <a:endParaRPr lang="nl-NL" b="1" dirty="0">
              <a:highlight>
                <a:srgbClr val="00FF00"/>
              </a:highlight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F02E25-B2B6-4F38-A727-7BA9BC099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25" y="2013856"/>
            <a:ext cx="11452750" cy="4324687"/>
          </a:xfrm>
        </p:spPr>
        <p:txBody>
          <a:bodyPr>
            <a:normAutofit fontScale="92500"/>
          </a:bodyPr>
          <a:lstStyle/>
          <a:p>
            <a:r>
              <a:rPr lang="nl-NL" sz="3600" dirty="0"/>
              <a:t>Wie is de steen? </a:t>
            </a:r>
            <a:r>
              <a:rPr lang="nl-NL" sz="3600" dirty="0">
                <a:sym typeface="Wingdings" panose="05000000000000000000" pitchFamily="2" charset="2"/>
              </a:rPr>
              <a:t> Jezus Christus </a:t>
            </a:r>
            <a:r>
              <a:rPr lang="nl-NL" sz="3500" dirty="0">
                <a:sym typeface="Wingdings" panose="05000000000000000000" pitchFamily="2" charset="2"/>
              </a:rPr>
              <a:t>(</a:t>
            </a:r>
            <a:r>
              <a:rPr lang="nl-NL" sz="3500" dirty="0"/>
              <a:t>Psalm 118:22; Matt. 21:42; Jes. 8:14; 1 Sam. 2:2; 2 Sam. 23:3; 1 Petr. 2:6; 1 Kor. 10:4)</a:t>
            </a:r>
            <a:r>
              <a:rPr lang="nl-NL" sz="3600" dirty="0"/>
              <a:t>.</a:t>
            </a:r>
          </a:p>
          <a:p>
            <a:r>
              <a:rPr lang="nl-NL" sz="3600" dirty="0"/>
              <a:t>Hij zal Zijn voet op de olijfberg zetten en Zijn duizendjarig vrederijk vestigen, waar Hij vanuit Jeruzalem zal regeren </a:t>
            </a:r>
            <a:r>
              <a:rPr lang="nl-NL" sz="3500" dirty="0"/>
              <a:t>(Zacharia 14)</a:t>
            </a:r>
            <a:r>
              <a:rPr lang="nl-NL" sz="3600" dirty="0"/>
              <a:t>.</a:t>
            </a:r>
          </a:p>
          <a:p>
            <a:r>
              <a:rPr lang="nl-NL" sz="3600" dirty="0"/>
              <a:t>Bij Zijn wederkomst zal hij het laatste wereldrijk en de valse godsdienst vernietigen; Zijn Duizendjarige Vrederijk vestigen (Jes. 11; Op. 20), de belofte aan David </a:t>
            </a:r>
            <a:r>
              <a:rPr lang="nl-NL" sz="3500" dirty="0"/>
              <a:t>(2 Sam. 7:12-14; 7:29)</a:t>
            </a:r>
            <a:r>
              <a:rPr lang="nl-NL" sz="3600" dirty="0"/>
              <a:t>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356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0CCB5E-D411-B017-40AF-B098FAE09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21805"/>
            <a:ext cx="10515600" cy="1325563"/>
          </a:xfrm>
        </p:spPr>
        <p:txBody>
          <a:bodyPr/>
          <a:lstStyle/>
          <a:p>
            <a:pPr algn="ctr"/>
            <a:r>
              <a:rPr lang="nl-NL" b="1" dirty="0"/>
              <a:t>Het Koninkrijk van God / de hemel: </a:t>
            </a:r>
            <a:br>
              <a:rPr lang="nl-NL" b="1" dirty="0"/>
            </a:br>
            <a:r>
              <a:rPr lang="nl-NL" b="1" dirty="0"/>
              <a:t>God zal door Christus in gerechtigheid regeren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74B2A2-1668-7220-1146-55EB37F44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991" y="2111827"/>
            <a:ext cx="11000016" cy="4006652"/>
          </a:xfrm>
        </p:spPr>
        <p:txBody>
          <a:bodyPr>
            <a:noAutofit/>
          </a:bodyPr>
          <a:lstStyle/>
          <a:p>
            <a:r>
              <a:rPr lang="nl-NL" sz="3600" dirty="0"/>
              <a:t>De profeten (OT) hebben gesproken over de </a:t>
            </a:r>
            <a:r>
              <a:rPr lang="nl-NL" sz="3600" b="1" dirty="0"/>
              <a:t>komst</a:t>
            </a:r>
            <a:r>
              <a:rPr lang="nl-NL" sz="3600" dirty="0"/>
              <a:t> van de </a:t>
            </a:r>
            <a:r>
              <a:rPr lang="nl-NL" sz="3600" b="1" dirty="0"/>
              <a:t>Messias</a:t>
            </a:r>
            <a:r>
              <a:rPr lang="nl-NL" sz="3600" dirty="0"/>
              <a:t> en over </a:t>
            </a:r>
            <a:r>
              <a:rPr lang="nl-NL" sz="3600" b="1" dirty="0"/>
              <a:t>Zijn regering </a:t>
            </a:r>
            <a:r>
              <a:rPr lang="nl-NL" sz="3200" dirty="0"/>
              <a:t>(Jes. 9:5-6; 32:1-8)</a:t>
            </a:r>
            <a:r>
              <a:rPr lang="nl-NL" sz="3600" dirty="0"/>
              <a:t>.</a:t>
            </a:r>
          </a:p>
          <a:p>
            <a:r>
              <a:rPr lang="nl-NL" sz="3600" dirty="0"/>
              <a:t>De </a:t>
            </a:r>
            <a:r>
              <a:rPr lang="nl-NL" sz="3600" b="1" dirty="0"/>
              <a:t>oprichting</a:t>
            </a:r>
            <a:r>
              <a:rPr lang="nl-NL" sz="3600" dirty="0"/>
              <a:t> van het </a:t>
            </a:r>
            <a:r>
              <a:rPr lang="nl-NL" sz="3600" u="sng" dirty="0"/>
              <a:t>zichtbare (fysieke) Koninkrijk</a:t>
            </a:r>
            <a:r>
              <a:rPr lang="nl-NL" sz="3600" dirty="0"/>
              <a:t> op aarde zal pas in </a:t>
            </a:r>
            <a:r>
              <a:rPr lang="nl-NL" sz="3600" b="1" dirty="0"/>
              <a:t>toekomst </a:t>
            </a:r>
            <a:r>
              <a:rPr lang="nl-NL" sz="3600" dirty="0"/>
              <a:t>plaatsvinden </a:t>
            </a:r>
            <a:r>
              <a:rPr lang="nl-NL" sz="3200" dirty="0"/>
              <a:t>(</a:t>
            </a:r>
            <a:r>
              <a:rPr lang="nl-NL" sz="3200" dirty="0">
                <a:highlight>
                  <a:srgbClr val="FFFF00"/>
                </a:highlight>
              </a:rPr>
              <a:t>Hand. 1:1-9</a:t>
            </a:r>
            <a:r>
              <a:rPr lang="nl-NL" sz="3200" dirty="0"/>
              <a:t>)</a:t>
            </a:r>
            <a:r>
              <a:rPr lang="nl-NL" sz="3600" dirty="0"/>
              <a:t>, nu heeft Koninkrijk een </a:t>
            </a:r>
            <a:r>
              <a:rPr lang="nl-NL" sz="3600" b="1" dirty="0">
                <a:highlight>
                  <a:srgbClr val="00FF00"/>
                </a:highlight>
              </a:rPr>
              <a:t>verborgen vorm</a:t>
            </a:r>
            <a:r>
              <a:rPr lang="nl-NL" sz="3600" dirty="0"/>
              <a:t> </a:t>
            </a:r>
            <a:r>
              <a:rPr lang="nl-NL" sz="3200" dirty="0"/>
              <a:t>(Matt.13:33-35)</a:t>
            </a:r>
            <a:r>
              <a:rPr lang="nl-NL" sz="3600" dirty="0"/>
              <a:t>.</a:t>
            </a:r>
          </a:p>
          <a:p>
            <a:r>
              <a:rPr lang="nl-NL" sz="3600" dirty="0"/>
              <a:t>Het </a:t>
            </a:r>
            <a:r>
              <a:rPr lang="nl-NL" sz="3600" dirty="0">
                <a:highlight>
                  <a:srgbClr val="FFFF00"/>
                </a:highlight>
              </a:rPr>
              <a:t>alomvattende</a:t>
            </a:r>
            <a:r>
              <a:rPr lang="nl-NL" sz="3600" dirty="0"/>
              <a:t>/</a:t>
            </a:r>
            <a:r>
              <a:rPr lang="nl-NL" sz="3600" dirty="0">
                <a:highlight>
                  <a:srgbClr val="FFFF00"/>
                </a:highlight>
              </a:rPr>
              <a:t>overkoepelende Koninkrijk</a:t>
            </a:r>
            <a:r>
              <a:rPr lang="nl-NL" sz="3600" dirty="0"/>
              <a:t> sluit </a:t>
            </a:r>
            <a:r>
              <a:rPr lang="nl-NL" sz="3600" b="1" dirty="0"/>
              <a:t>Israël</a:t>
            </a:r>
            <a:r>
              <a:rPr lang="nl-NL" sz="3600" dirty="0"/>
              <a:t> én de </a:t>
            </a:r>
            <a:r>
              <a:rPr lang="nl-NL" sz="3600" b="1" dirty="0"/>
              <a:t>Gemeente</a:t>
            </a:r>
            <a:r>
              <a:rPr lang="nl-NL" sz="3600" dirty="0"/>
              <a:t> in, maar wél onderscheiden van elkaar.</a:t>
            </a:r>
          </a:p>
        </p:txBody>
      </p:sp>
    </p:spTree>
    <p:extLst>
      <p:ext uri="{BB962C8B-B14F-4D97-AF65-F5344CB8AC3E}">
        <p14:creationId xmlns:p14="http://schemas.microsoft.com/office/powerpoint/2010/main" val="31150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9C9327-CF9E-4CA3-951E-118855B7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638" y="566059"/>
            <a:ext cx="3353233" cy="30184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Millennium:</a:t>
            </a:r>
            <a:b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Duizendjarig</a:t>
            </a:r>
            <a:r>
              <a:rPr lang="en-US" sz="48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4800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Messiaanse</a:t>
            </a:r>
            <a:r>
              <a:rPr lang="en-US" sz="48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Vrederijk</a:t>
            </a:r>
            <a:endParaRPr lang="en-US" sz="4800" b="1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6DD0A50B-C6A8-4592-B969-1D7E1B916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40" t="1268" r="7289" b="2160"/>
          <a:stretch/>
        </p:blipFill>
        <p:spPr>
          <a:xfrm>
            <a:off x="4843423" y="454241"/>
            <a:ext cx="7152242" cy="5949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55631F7-2584-2AA6-AB89-2C1523E1D0D8}"/>
              </a:ext>
            </a:extLst>
          </p:cNvPr>
          <p:cNvSpPr txBox="1"/>
          <p:nvPr/>
        </p:nvSpPr>
        <p:spPr>
          <a:xfrm>
            <a:off x="532722" y="4236002"/>
            <a:ext cx="39406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i="1" dirty="0">
                <a:solidFill>
                  <a:schemeClr val="bg1"/>
                </a:solidFill>
              </a:rPr>
              <a:t>En de wolf zal met het lam verkeren, en de luipaard bij den geitenbok </a:t>
            </a:r>
            <a:r>
              <a:rPr lang="nl-NL" sz="2000" i="1" dirty="0" err="1">
                <a:solidFill>
                  <a:schemeClr val="bg1"/>
                </a:solidFill>
              </a:rPr>
              <a:t>nederliggen</a:t>
            </a:r>
            <a:r>
              <a:rPr lang="nl-NL" sz="2000" i="1" dirty="0">
                <a:solidFill>
                  <a:schemeClr val="bg1"/>
                </a:solidFill>
              </a:rPr>
              <a:t>; en het kalf, en de jonge leeuw, en het mestvee te </a:t>
            </a:r>
            <a:r>
              <a:rPr lang="nl-NL" sz="2000" i="1" dirty="0" err="1">
                <a:solidFill>
                  <a:schemeClr val="bg1"/>
                </a:solidFill>
              </a:rPr>
              <a:t>zamen</a:t>
            </a:r>
            <a:r>
              <a:rPr lang="nl-NL" sz="2000" i="1" dirty="0">
                <a:solidFill>
                  <a:schemeClr val="bg1"/>
                </a:solidFill>
              </a:rPr>
              <a:t>, en een klein jongske zal ze drijven.</a:t>
            </a:r>
          </a:p>
          <a:p>
            <a:pPr algn="ctr"/>
            <a:r>
              <a:rPr lang="nl-NL" sz="2000" dirty="0">
                <a:solidFill>
                  <a:schemeClr val="bg1"/>
                </a:solidFill>
              </a:rPr>
              <a:t>- </a:t>
            </a:r>
            <a:r>
              <a:rPr lang="nl-NL" sz="2000" b="1" dirty="0">
                <a:solidFill>
                  <a:schemeClr val="bg1"/>
                </a:solidFill>
              </a:rPr>
              <a:t>Jesaja 11:6 SV</a:t>
            </a:r>
          </a:p>
        </p:txBody>
      </p:sp>
    </p:spTree>
    <p:extLst>
      <p:ext uri="{BB962C8B-B14F-4D97-AF65-F5344CB8AC3E}">
        <p14:creationId xmlns:p14="http://schemas.microsoft.com/office/powerpoint/2010/main" val="13213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3715A-B76D-5F12-108F-AB3CA99A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2FA8E1-B9CB-2C99-7910-9210B70C7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49F5BF40-26A8-0D6A-1853-029577E9D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9819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0E89C9F-6416-E170-A16B-B86E9A03F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5248" y="0"/>
            <a:ext cx="7461504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29BD10-660B-2C9C-E826-023DDBE02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845430"/>
            <a:ext cx="6858000" cy="4429180"/>
          </a:xfrm>
        </p:spPr>
        <p:txBody>
          <a:bodyPr anchor="ctr">
            <a:normAutofit/>
          </a:bodyPr>
          <a:lstStyle/>
          <a:p>
            <a:r>
              <a:rPr lang="nl-NL" sz="4900" i="1" dirty="0"/>
              <a:t>Uw koninkrijk kome,</a:t>
            </a:r>
            <a:br>
              <a:rPr lang="nl-NL" sz="4900" i="1" dirty="0"/>
            </a:br>
            <a:r>
              <a:rPr lang="nl-NL" sz="4900" i="1" dirty="0"/>
              <a:t>Uw wil geschiede</a:t>
            </a:r>
            <a:br>
              <a:rPr lang="nl-NL" sz="5300" i="1" dirty="0"/>
            </a:br>
            <a:br>
              <a:rPr lang="nl-NL" sz="5300" dirty="0"/>
            </a:br>
            <a:r>
              <a:rPr lang="nl-NL" sz="7200" dirty="0"/>
              <a:t>Het Koninkrijk </a:t>
            </a:r>
            <a:br>
              <a:rPr lang="nl-NL" sz="7200" dirty="0"/>
            </a:br>
            <a:r>
              <a:rPr lang="nl-NL" sz="7200" dirty="0"/>
              <a:t>van God</a:t>
            </a:r>
            <a:endParaRPr lang="nl-NL" sz="6300" dirty="0">
              <a:solidFill>
                <a:srgbClr val="FF000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D21A807-7247-364E-A4CA-77BE26A3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2920" y="5685868"/>
            <a:ext cx="3566160" cy="760874"/>
          </a:xfrm>
        </p:spPr>
        <p:txBody>
          <a:bodyPr anchor="ctr">
            <a:normAutofit/>
          </a:bodyPr>
          <a:lstStyle/>
          <a:p>
            <a:r>
              <a:rPr lang="nl-NL" sz="3600" dirty="0"/>
              <a:t>Levi Shane Sminia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BB0BCC-D0CC-ACA6-5662-D15A9A5CE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920" y="5524786"/>
            <a:ext cx="356616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370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7A50143D-2011-7371-8203-C7F5E1A8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2" r="9091" b="1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3DB06E-36F8-E23B-4C24-54C06AFA6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nl-NL" sz="5400" b="1" dirty="0"/>
              <a:t>Schriftlezingen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FC7BC7-F1BA-664E-9B70-EF0244C40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4300" b="1" dirty="0"/>
              <a:t>Oude Testament</a:t>
            </a:r>
          </a:p>
          <a:p>
            <a:r>
              <a:rPr lang="nl-NL" sz="4300" dirty="0"/>
              <a:t> 2 Samuël 7:1-17</a:t>
            </a:r>
          </a:p>
          <a:p>
            <a:pPr marL="0" indent="0">
              <a:buNone/>
            </a:pPr>
            <a:endParaRPr lang="nl-NL" sz="1200" dirty="0"/>
          </a:p>
          <a:p>
            <a:pPr marL="0" indent="0">
              <a:buNone/>
            </a:pPr>
            <a:r>
              <a:rPr lang="nl-NL" sz="4300" b="1" dirty="0"/>
              <a:t>Nieuwe Testament</a:t>
            </a:r>
          </a:p>
          <a:p>
            <a:r>
              <a:rPr lang="nl-NL" sz="4300" dirty="0"/>
              <a:t> Mattheüs 6:19-34</a:t>
            </a:r>
          </a:p>
        </p:txBody>
      </p:sp>
    </p:spTree>
    <p:extLst>
      <p:ext uri="{BB962C8B-B14F-4D97-AF65-F5344CB8AC3E}">
        <p14:creationId xmlns:p14="http://schemas.microsoft.com/office/powerpoint/2010/main" val="21490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591598-92CF-9B90-B9B9-0CA30DB5D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94" y="901133"/>
            <a:ext cx="7556222" cy="746306"/>
          </a:xfrm>
        </p:spPr>
        <p:txBody>
          <a:bodyPr anchor="b">
            <a:normAutofit fontScale="90000"/>
          </a:bodyPr>
          <a:lstStyle/>
          <a:p>
            <a:r>
              <a:rPr lang="nl-NL" b="1" dirty="0"/>
              <a:t>Israël heeft een aardse toekomst</a:t>
            </a:r>
            <a:br>
              <a:rPr lang="nl-NL" b="1" dirty="0"/>
            </a:br>
            <a:r>
              <a:rPr lang="nl-NL" b="1" dirty="0"/>
              <a:t>= aards volk </a:t>
            </a:r>
            <a:r>
              <a:rPr lang="nl-NL" b="1" dirty="0">
                <a:sym typeface="Wingdings" panose="05000000000000000000" pitchFamily="2" charset="2"/>
              </a:rPr>
              <a:t></a:t>
            </a:r>
            <a:r>
              <a:rPr lang="nl-NL" b="1" dirty="0"/>
              <a:t> theocratie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C6D88E-A8B1-FA20-F124-A612BE024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30" y="1992086"/>
            <a:ext cx="6929529" cy="4121038"/>
          </a:xfrm>
        </p:spPr>
        <p:txBody>
          <a:bodyPr anchor="t">
            <a:normAutofit/>
          </a:bodyPr>
          <a:lstStyle/>
          <a:p>
            <a:r>
              <a:rPr lang="nl-NL" sz="3200" dirty="0"/>
              <a:t>Een </a:t>
            </a:r>
            <a:r>
              <a:rPr lang="nl-NL" sz="3200" b="1" dirty="0"/>
              <a:t>aardse belofte </a:t>
            </a:r>
            <a:r>
              <a:rPr lang="nl-NL" sz="3200" dirty="0"/>
              <a:t>en een </a:t>
            </a:r>
            <a:r>
              <a:rPr lang="nl-NL" sz="3200" b="1" dirty="0"/>
              <a:t>land</a:t>
            </a:r>
            <a:r>
              <a:rPr lang="nl-NL" sz="3200" dirty="0"/>
              <a:t> (Genesis 12:3; 7; 17:8).</a:t>
            </a:r>
          </a:p>
          <a:p>
            <a:r>
              <a:rPr lang="nl-NL" sz="3200" dirty="0"/>
              <a:t>Een </a:t>
            </a:r>
            <a:r>
              <a:rPr lang="nl-NL" sz="3200" b="1" dirty="0"/>
              <a:t>aards Koningschap </a:t>
            </a:r>
            <a:r>
              <a:rPr lang="nl-NL" sz="3200" dirty="0"/>
              <a:t>en </a:t>
            </a:r>
            <a:r>
              <a:rPr lang="nl-NL" sz="3200" b="1" dirty="0"/>
              <a:t>Priesterschap</a:t>
            </a:r>
            <a:r>
              <a:rPr lang="nl-NL" sz="3200" dirty="0"/>
              <a:t> (Psalm. 110; Jes. 2; 7:14; 9:5-6; 2 Sam. 7:12-14; Ex. 19:6). </a:t>
            </a:r>
            <a:r>
              <a:rPr lang="nl-NL" sz="3200" dirty="0">
                <a:sym typeface="Wingdings" panose="05000000000000000000" pitchFamily="2" charset="2"/>
              </a:rPr>
              <a:t> </a:t>
            </a:r>
          </a:p>
          <a:p>
            <a:r>
              <a:rPr lang="nl-NL" sz="3200" dirty="0">
                <a:sym typeface="Wingdings" panose="05000000000000000000" pitchFamily="2" charset="2"/>
              </a:rPr>
              <a:t>Een </a:t>
            </a:r>
            <a:r>
              <a:rPr lang="nl-NL" sz="3200" b="1" dirty="0">
                <a:sym typeface="Wingdings" panose="05000000000000000000" pitchFamily="2" charset="2"/>
              </a:rPr>
              <a:t>aardse Herder </a:t>
            </a:r>
            <a:r>
              <a:rPr lang="nl-NL" sz="3200" dirty="0">
                <a:sym typeface="Wingdings" panose="05000000000000000000" pitchFamily="2" charset="2"/>
              </a:rPr>
              <a:t>(Ezechiël 34).</a:t>
            </a:r>
          </a:p>
          <a:p>
            <a:endParaRPr lang="nl-NL" sz="1000" dirty="0">
              <a:sym typeface="Wingdings" panose="05000000000000000000" pitchFamily="2" charset="2"/>
            </a:endParaRPr>
          </a:p>
          <a:p>
            <a:r>
              <a:rPr lang="nl-NL" sz="3200" dirty="0">
                <a:sym typeface="Wingdings" panose="05000000000000000000" pitchFamily="2" charset="2"/>
              </a:rPr>
              <a:t>Israël </a:t>
            </a:r>
            <a:r>
              <a:rPr lang="nl-NL" sz="3200" b="1" dirty="0">
                <a:sym typeface="Wingdings" panose="05000000000000000000" pitchFamily="2" charset="2"/>
              </a:rPr>
              <a:t>terzijde gesteld </a:t>
            </a:r>
            <a:r>
              <a:rPr lang="nl-NL" sz="3200" dirty="0">
                <a:sym typeface="Wingdings" panose="05000000000000000000" pitchFamily="2" charset="2"/>
              </a:rPr>
              <a:t>(Romeinen 9-11). </a:t>
            </a:r>
            <a:endParaRPr lang="nl-NL" sz="3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fbeelding 3" descr="Afbeelding met gebouw, steen, blauw, vlag&#10;&#10;Automatisch gegenereerde beschrijving">
            <a:extLst>
              <a:ext uri="{FF2B5EF4-FFF2-40B4-BE49-F238E27FC236}">
                <a16:creationId xmlns:a16="http://schemas.microsoft.com/office/drawing/2014/main" id="{4314776B-D860-2E28-70A3-229538985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5" r="10010" b="1"/>
          <a:stretch/>
        </p:blipFill>
        <p:spPr>
          <a:xfrm>
            <a:off x="7759552" y="1639890"/>
            <a:ext cx="3975248" cy="3578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2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5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591598-92CF-9B90-B9B9-0CA30DB5D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590" y="391029"/>
            <a:ext cx="7024430" cy="1284271"/>
          </a:xfrm>
        </p:spPr>
        <p:txBody>
          <a:bodyPr anchor="b">
            <a:normAutofit fontScale="90000"/>
          </a:bodyPr>
          <a:lstStyle/>
          <a:p>
            <a:r>
              <a:rPr lang="nl-NL" sz="4200" b="1" dirty="0"/>
              <a:t>De Gemeente heeft een </a:t>
            </a:r>
            <a:br>
              <a:rPr lang="nl-NL" sz="4200" b="1" dirty="0"/>
            </a:br>
            <a:r>
              <a:rPr lang="nl-NL" sz="4200" b="1" dirty="0"/>
              <a:t>hemelse toekomst = hemels volk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239A945-4C64-8A42-5FC2-00E8EE8D0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" t="12105" r="-159" b="26303"/>
          <a:stretch/>
        </p:blipFill>
        <p:spPr>
          <a:xfrm>
            <a:off x="576072" y="3561527"/>
            <a:ext cx="3611880" cy="2688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1" name="Straight Connector 37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569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C6D88E-A8B1-FA20-F124-A612BE024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0070" y="1952305"/>
            <a:ext cx="7024430" cy="3374350"/>
          </a:xfrm>
        </p:spPr>
        <p:txBody>
          <a:bodyPr>
            <a:noAutofit/>
          </a:bodyPr>
          <a:lstStyle/>
          <a:p>
            <a:r>
              <a:rPr lang="nl-NL" sz="2400" dirty="0"/>
              <a:t>Een </a:t>
            </a:r>
            <a:r>
              <a:rPr lang="nl-NL" sz="2400" b="1" dirty="0"/>
              <a:t>geestelijk organisme/bestel</a:t>
            </a:r>
            <a:r>
              <a:rPr lang="nl-NL" sz="2400" dirty="0"/>
              <a:t>: het Lichaam van Christus Jezus waarin gelovigen worden gedoopt met de Heilige Geest (1 Korinthe 12:12-13).</a:t>
            </a:r>
          </a:p>
          <a:p>
            <a:r>
              <a:rPr lang="nl-NL" sz="2400" dirty="0"/>
              <a:t>Onze </a:t>
            </a:r>
            <a:r>
              <a:rPr lang="nl-NL" sz="2400" b="1" dirty="0"/>
              <a:t>wandel</a:t>
            </a:r>
            <a:r>
              <a:rPr lang="nl-NL" sz="2400" dirty="0"/>
              <a:t> is in de </a:t>
            </a:r>
            <a:r>
              <a:rPr lang="nl-NL" sz="2400" b="1" dirty="0"/>
              <a:t>hemelen</a:t>
            </a:r>
            <a:r>
              <a:rPr lang="nl-NL" sz="2400" dirty="0"/>
              <a:t> (Filippenzen 3:20). </a:t>
            </a:r>
            <a:r>
              <a:rPr lang="nl-NL" sz="2400" dirty="0">
                <a:sym typeface="Wingdings" panose="05000000000000000000" pitchFamily="2" charset="2"/>
              </a:rPr>
              <a:t> </a:t>
            </a:r>
          </a:p>
          <a:p>
            <a:r>
              <a:rPr lang="nl-NL" sz="2400" dirty="0">
                <a:sym typeface="Wingdings" panose="05000000000000000000" pitchFamily="2" charset="2"/>
              </a:rPr>
              <a:t>De </a:t>
            </a:r>
            <a:r>
              <a:rPr lang="nl-NL" sz="2400" b="1" dirty="0">
                <a:sym typeface="Wingdings" panose="05000000000000000000" pitchFamily="2" charset="2"/>
              </a:rPr>
              <a:t>opname van de gemeente </a:t>
            </a:r>
            <a:r>
              <a:rPr lang="nl-NL" sz="2400" dirty="0">
                <a:sym typeface="Wingdings" panose="05000000000000000000" pitchFamily="2" charset="2"/>
              </a:rPr>
              <a:t>in het </a:t>
            </a:r>
            <a:r>
              <a:rPr lang="nl-NL" sz="2400" b="1" dirty="0">
                <a:sym typeface="Wingdings" panose="05000000000000000000" pitchFamily="2" charset="2"/>
              </a:rPr>
              <a:t>Vaderhuis </a:t>
            </a:r>
            <a:r>
              <a:rPr lang="nl-NL" sz="2400" dirty="0">
                <a:sym typeface="Wingdings" panose="05000000000000000000" pitchFamily="2" charset="2"/>
              </a:rPr>
              <a:t>(1 Thessalonicenzen 4:16-18; 2 Thessalonicenzen 2:7; 1 Korinthe 15:51-53; Johannes 14:1-3).</a:t>
            </a:r>
          </a:p>
          <a:p>
            <a:endParaRPr lang="nl-NL" sz="100" dirty="0">
              <a:sym typeface="Wingdings" panose="05000000000000000000" pitchFamily="2" charset="2"/>
            </a:endParaRPr>
          </a:p>
          <a:p>
            <a:r>
              <a:rPr lang="nl-NL" sz="2400" b="1" dirty="0">
                <a:sym typeface="Wingdings" panose="05000000000000000000" pitchFamily="2" charset="2"/>
              </a:rPr>
              <a:t>Genadebedeling</a:t>
            </a:r>
            <a:r>
              <a:rPr lang="nl-NL" sz="2400" dirty="0">
                <a:sym typeface="Wingdings" panose="05000000000000000000" pitchFamily="2" charset="2"/>
              </a:rPr>
              <a:t> is een </a:t>
            </a:r>
            <a:r>
              <a:rPr lang="nl-NL" sz="2400" b="1" dirty="0">
                <a:sym typeface="Wingdings" panose="05000000000000000000" pitchFamily="2" charset="2"/>
              </a:rPr>
              <a:t>interim-periode</a:t>
            </a:r>
            <a:r>
              <a:rPr lang="nl-NL" sz="2400" dirty="0">
                <a:sym typeface="Wingdings" panose="05000000000000000000" pitchFamily="2" charset="2"/>
              </a:rPr>
              <a:t>; tussen de 69</a:t>
            </a:r>
            <a:r>
              <a:rPr lang="nl-NL" sz="2400" baseline="30000" dirty="0">
                <a:sym typeface="Wingdings" panose="05000000000000000000" pitchFamily="2" charset="2"/>
              </a:rPr>
              <a:t>ste</a:t>
            </a:r>
            <a:r>
              <a:rPr lang="nl-NL" sz="2400" dirty="0">
                <a:sym typeface="Wingdings" panose="05000000000000000000" pitchFamily="2" charset="2"/>
              </a:rPr>
              <a:t> en 70</a:t>
            </a:r>
            <a:r>
              <a:rPr lang="nl-NL" sz="2400" baseline="30000" dirty="0">
                <a:sym typeface="Wingdings" panose="05000000000000000000" pitchFamily="2" charset="2"/>
              </a:rPr>
              <a:t>ste</a:t>
            </a:r>
            <a:r>
              <a:rPr lang="nl-NL" sz="2400" dirty="0">
                <a:sym typeface="Wingdings" panose="05000000000000000000" pitchFamily="2" charset="2"/>
              </a:rPr>
              <a:t> week van Daniël</a:t>
            </a:r>
            <a:r>
              <a:rPr lang="nl-NL" sz="2400" b="1" dirty="0">
                <a:sym typeface="Wingdings" panose="05000000000000000000" pitchFamily="2" charset="2"/>
              </a:rPr>
              <a:t> </a:t>
            </a:r>
            <a:r>
              <a:rPr lang="nl-NL" sz="2400" dirty="0">
                <a:sym typeface="Wingdings" panose="05000000000000000000" pitchFamily="2" charset="2"/>
              </a:rPr>
              <a:t>(</a:t>
            </a:r>
            <a:r>
              <a:rPr lang="nl-NL" sz="2400" dirty="0" err="1">
                <a:sym typeface="Wingdings" panose="05000000000000000000" pitchFamily="2" charset="2"/>
              </a:rPr>
              <a:t>Efeze</a:t>
            </a:r>
            <a:r>
              <a:rPr lang="nl-NL" sz="2400" dirty="0">
                <a:sym typeface="Wingdings" panose="05000000000000000000" pitchFamily="2" charset="2"/>
              </a:rPr>
              <a:t> 3:4-6). </a:t>
            </a:r>
          </a:p>
          <a:p>
            <a:r>
              <a:rPr lang="nl-NL" sz="2400" dirty="0">
                <a:sym typeface="Wingdings" panose="05000000000000000000" pitchFamily="2" charset="2"/>
              </a:rPr>
              <a:t>Pinksterdag (Handelingen 2) – Opname van de gemeente.</a:t>
            </a:r>
          </a:p>
        </p:txBody>
      </p:sp>
      <p:pic>
        <p:nvPicPr>
          <p:cNvPr id="1026" name="Picture 2" descr="Over de Oude Kerk - Oude Kerk Amsterdam">
            <a:extLst>
              <a:ext uri="{FF2B5EF4-FFF2-40B4-BE49-F238E27FC236}">
                <a16:creationId xmlns:a16="http://schemas.microsoft.com/office/drawing/2014/main" id="{1311BC57-7588-CE69-BDD1-9999ED775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/>
          <a:stretch>
            <a:fillRect/>
          </a:stretch>
        </p:blipFill>
        <p:spPr bwMode="auto">
          <a:xfrm>
            <a:off x="570344" y="608137"/>
            <a:ext cx="3611881" cy="2688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54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D4128F-9742-1C07-0F31-6AB628B02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862" y="365125"/>
            <a:ext cx="10118273" cy="1325563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Verschillende ‘soorten’ Evangeliën in diverse tijdperken? Verschil in inhoud verkondiging?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7EF8DD-13FF-BF78-FD5E-6D51B3A4A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978" y="2002971"/>
            <a:ext cx="10902043" cy="4489904"/>
          </a:xfrm>
        </p:spPr>
        <p:txBody>
          <a:bodyPr>
            <a:normAutofit/>
          </a:bodyPr>
          <a:lstStyle/>
          <a:p>
            <a:r>
              <a:rPr lang="nl-NL" dirty="0"/>
              <a:t>De Schrift verbindt aan het woord ‘Evangelie’ onafzienbaar veel zaken - afhankelijk van de </a:t>
            </a:r>
            <a:r>
              <a:rPr lang="nl-NL" b="1" dirty="0"/>
              <a:t>context</a:t>
            </a:r>
            <a:r>
              <a:rPr lang="nl-NL" dirty="0"/>
              <a:t> waarin ‘Evangelie’ gebruikt wordt, zien we:</a:t>
            </a:r>
          </a:p>
          <a:p>
            <a:pPr>
              <a:buFontTx/>
              <a:buChar char="-"/>
            </a:pPr>
            <a:r>
              <a:rPr lang="nl-NL" dirty="0"/>
              <a:t>Verschillende </a:t>
            </a:r>
            <a:r>
              <a:rPr lang="nl-NL" b="1" dirty="0"/>
              <a:t>aspecten</a:t>
            </a:r>
            <a:r>
              <a:rPr lang="nl-NL" dirty="0"/>
              <a:t> van </a:t>
            </a:r>
            <a:r>
              <a:rPr lang="nl-NL" b="1" dirty="0"/>
              <a:t>evangelieboodschap</a:t>
            </a:r>
            <a:r>
              <a:rPr lang="nl-NL" dirty="0"/>
              <a:t> benadrukt worden.</a:t>
            </a:r>
          </a:p>
          <a:p>
            <a:r>
              <a:rPr lang="nl-NL" u="sng" dirty="0"/>
              <a:t>Evangelie van het </a:t>
            </a:r>
            <a:r>
              <a:rPr lang="nl-NL" u="sng" dirty="0">
                <a:highlight>
                  <a:srgbClr val="00FF00"/>
                </a:highlight>
              </a:rPr>
              <a:t>Koninkrijk</a:t>
            </a:r>
            <a:r>
              <a:rPr lang="nl-NL" dirty="0"/>
              <a:t> </a:t>
            </a:r>
            <a:r>
              <a:rPr lang="nl-NL" sz="2600" dirty="0"/>
              <a:t>(Matt. 4:17-23; 10:5-8; 15:24*; 24:14)</a:t>
            </a:r>
            <a:r>
              <a:rPr lang="nl-NL" dirty="0"/>
              <a:t>, </a:t>
            </a:r>
          </a:p>
          <a:p>
            <a:r>
              <a:rPr lang="nl-NL" u="sng" dirty="0"/>
              <a:t>Evangelie van de </a:t>
            </a:r>
            <a:r>
              <a:rPr lang="nl-NL" u="sng" dirty="0">
                <a:highlight>
                  <a:srgbClr val="00FF00"/>
                </a:highlight>
              </a:rPr>
              <a:t>Genade</a:t>
            </a:r>
            <a:r>
              <a:rPr lang="nl-NL" dirty="0"/>
              <a:t> </a:t>
            </a:r>
            <a:r>
              <a:rPr lang="nl-NL" sz="2600" dirty="0"/>
              <a:t>(1 Kor. 15:1-4; </a:t>
            </a:r>
            <a:r>
              <a:rPr lang="fi-FI" sz="2600" dirty="0"/>
              <a:t>Ef. 1:13; 4:30; Rom. 3:25; Joh. 3:16)</a:t>
            </a:r>
            <a:r>
              <a:rPr lang="fi-FI" dirty="0"/>
              <a:t>.</a:t>
            </a:r>
          </a:p>
          <a:p>
            <a:endParaRPr lang="fi-FI" sz="1000" dirty="0"/>
          </a:p>
          <a:p>
            <a:pPr marL="0" indent="0">
              <a:buNone/>
            </a:pPr>
            <a:r>
              <a:rPr lang="fi-FI" sz="2400" dirty="0"/>
              <a:t>- Evangelie van de </a:t>
            </a:r>
            <a:r>
              <a:rPr lang="fi-FI" sz="2400" dirty="0">
                <a:highlight>
                  <a:srgbClr val="FFFF00"/>
                </a:highlight>
              </a:rPr>
              <a:t>Heerlijkheid van Christus</a:t>
            </a:r>
            <a:r>
              <a:rPr lang="fi-FI" sz="2400" dirty="0"/>
              <a:t> (2 Kor. 4:4), Evangelie van de </a:t>
            </a:r>
            <a:r>
              <a:rPr lang="fi-FI" sz="2400" dirty="0">
                <a:highlight>
                  <a:srgbClr val="FFFF00"/>
                </a:highlight>
              </a:rPr>
              <a:t>Heerlijkheid</a:t>
            </a:r>
            <a:r>
              <a:rPr lang="fi-FI" sz="2400" dirty="0"/>
              <a:t> </a:t>
            </a:r>
            <a:r>
              <a:rPr lang="fi-FI" sz="2400" dirty="0">
                <a:highlight>
                  <a:srgbClr val="FFFF00"/>
                </a:highlight>
              </a:rPr>
              <a:t>van de gelukkige God</a:t>
            </a:r>
            <a:r>
              <a:rPr lang="fi-FI" sz="2400" dirty="0"/>
              <a:t> (1 Tim. 1:11), Evangelie van de </a:t>
            </a:r>
            <a:r>
              <a:rPr lang="fi-FI" sz="2400" dirty="0">
                <a:highlight>
                  <a:srgbClr val="FFFF00"/>
                </a:highlight>
              </a:rPr>
              <a:t>Vrede</a:t>
            </a:r>
            <a:r>
              <a:rPr lang="fi-FI" sz="2400" dirty="0"/>
              <a:t> (Ef. 6:15), </a:t>
            </a:r>
            <a:r>
              <a:rPr lang="fi-FI" sz="2400" dirty="0">
                <a:highlight>
                  <a:srgbClr val="FFFF00"/>
                </a:highlight>
              </a:rPr>
              <a:t>Eeuwig</a:t>
            </a:r>
            <a:r>
              <a:rPr lang="fi-FI" sz="2400" dirty="0"/>
              <a:t> Evangelie (Op. 14:6-7), Evangelie van </a:t>
            </a:r>
            <a:r>
              <a:rPr lang="fi-FI" sz="2400" dirty="0">
                <a:highlight>
                  <a:srgbClr val="FFFF00"/>
                </a:highlight>
              </a:rPr>
              <a:t>God</a:t>
            </a:r>
            <a:r>
              <a:rPr lang="fi-FI" sz="2400" dirty="0"/>
              <a:t> (Rom. 1:1-4), Evangelie van </a:t>
            </a:r>
            <a:r>
              <a:rPr lang="fi-FI" sz="2400" dirty="0">
                <a:highlight>
                  <a:srgbClr val="FFFF00"/>
                </a:highlight>
              </a:rPr>
              <a:t>Christus</a:t>
            </a:r>
            <a:r>
              <a:rPr lang="fi-FI" sz="2400" dirty="0"/>
              <a:t> (Fil. 1:27), Evangelie van de </a:t>
            </a:r>
            <a:r>
              <a:rPr lang="fi-FI" sz="2400" dirty="0">
                <a:highlight>
                  <a:srgbClr val="FFFF00"/>
                </a:highlight>
              </a:rPr>
              <a:t>Onbesnedenen</a:t>
            </a:r>
            <a:r>
              <a:rPr lang="fi-FI" sz="2400" dirty="0"/>
              <a:t> én Evangelie van de </a:t>
            </a:r>
            <a:r>
              <a:rPr lang="fi-FI" sz="2400" dirty="0">
                <a:highlight>
                  <a:srgbClr val="FFFF00"/>
                </a:highlight>
              </a:rPr>
              <a:t>Besnijdenis</a:t>
            </a:r>
            <a:r>
              <a:rPr lang="fi-FI" sz="2400" dirty="0"/>
              <a:t> (Gal. 2:7).</a:t>
            </a:r>
          </a:p>
        </p:txBody>
      </p:sp>
    </p:spTree>
    <p:extLst>
      <p:ext uri="{BB962C8B-B14F-4D97-AF65-F5344CB8AC3E}">
        <p14:creationId xmlns:p14="http://schemas.microsoft.com/office/powerpoint/2010/main" val="22734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A1C22-6009-B575-125B-F002E600B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EF72F-1C6A-D06E-F309-F04900396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56" y="365126"/>
            <a:ext cx="10678886" cy="1325563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Verschillende ‘soorten’ Evangeliën in diverse tijdperken? Verschil in inhoud verkondiging?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D933D4-ED02-40EE-2EFD-33C0BB009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767" y="1915886"/>
            <a:ext cx="10790465" cy="4576988"/>
          </a:xfrm>
        </p:spPr>
        <p:txBody>
          <a:bodyPr>
            <a:normAutofit/>
          </a:bodyPr>
          <a:lstStyle/>
          <a:p>
            <a:r>
              <a:rPr lang="fi-FI" sz="3000" dirty="0"/>
              <a:t>Op één punt stemmen ze allemaal overeen: ze verkondigen de </a:t>
            </a:r>
            <a:r>
              <a:rPr lang="fi-FI" sz="3000" b="1" dirty="0"/>
              <a:t>blijde boodschap </a:t>
            </a:r>
            <a:r>
              <a:rPr lang="fi-FI" sz="3000" dirty="0"/>
              <a:t>over een </a:t>
            </a:r>
            <a:r>
              <a:rPr lang="fi-FI" sz="3000" b="1" dirty="0"/>
              <a:t>speciaal aspect </a:t>
            </a:r>
            <a:r>
              <a:rPr lang="fi-FI" sz="3000" dirty="0"/>
              <a:t>van </a:t>
            </a:r>
            <a:r>
              <a:rPr lang="fi-FI" sz="3000" b="1" dirty="0"/>
              <a:t>Gods</a:t>
            </a:r>
            <a:r>
              <a:rPr lang="fi-FI" sz="3000" dirty="0"/>
              <a:t> </a:t>
            </a:r>
            <a:r>
              <a:rPr lang="fi-FI" sz="3000" b="1" dirty="0"/>
              <a:t>openbaring</a:t>
            </a:r>
            <a:r>
              <a:rPr lang="fi-FI" sz="3000" dirty="0"/>
              <a:t>. </a:t>
            </a:r>
          </a:p>
          <a:p>
            <a:r>
              <a:rPr lang="nl-NL" sz="3000" dirty="0"/>
              <a:t>Wie is de ontvanger? </a:t>
            </a:r>
            <a:r>
              <a:rPr lang="nl-NL" sz="3000" i="1" dirty="0"/>
              <a:t>Hermeneutiek</a:t>
            </a:r>
            <a:r>
              <a:rPr lang="nl-NL" sz="3000" dirty="0"/>
              <a:t>: bedelingenleer: </a:t>
            </a:r>
            <a:r>
              <a:rPr lang="el-GR" sz="3000" dirty="0"/>
              <a:t>εὐαγγέλιον</a:t>
            </a:r>
            <a:r>
              <a:rPr lang="nl-NL" sz="3000" dirty="0"/>
              <a:t>.</a:t>
            </a:r>
          </a:p>
          <a:p>
            <a:r>
              <a:rPr lang="nl-NL" sz="3000" dirty="0"/>
              <a:t>Paulus verkondigd </a:t>
            </a:r>
            <a:r>
              <a:rPr lang="nl-NL" sz="3000" b="1" dirty="0"/>
              <a:t>WÉL</a:t>
            </a:r>
            <a:r>
              <a:rPr lang="nl-NL" sz="3000" dirty="0"/>
              <a:t> van ‘de dingen betreffende het Koninkrijk’ </a:t>
            </a:r>
            <a:r>
              <a:rPr lang="nl-NL" dirty="0"/>
              <a:t>(Hand. 14:22; 19:8; 20:25; 28:23-31)</a:t>
            </a:r>
            <a:r>
              <a:rPr lang="nl-NL" sz="3000" dirty="0"/>
              <a:t>, maar </a:t>
            </a:r>
            <a:r>
              <a:rPr lang="nl-NL" sz="3000" b="1" dirty="0"/>
              <a:t>NIÉT</a:t>
            </a:r>
            <a:r>
              <a:rPr lang="nl-NL" sz="3000" dirty="0"/>
              <a:t> van het ‘Evangelie van het Koninkrijk’.</a:t>
            </a:r>
          </a:p>
          <a:p>
            <a:r>
              <a:rPr lang="nl-NL" sz="3000" dirty="0">
                <a:sym typeface="Wingdings" panose="05000000000000000000" pitchFamily="2" charset="2"/>
              </a:rPr>
              <a:t>Paulus predikt de </a:t>
            </a:r>
            <a:r>
              <a:rPr lang="nl-NL" sz="3000" b="1" dirty="0">
                <a:highlight>
                  <a:srgbClr val="FFFF00"/>
                </a:highlight>
                <a:sym typeface="Wingdings" panose="05000000000000000000" pitchFamily="2" charset="2"/>
              </a:rPr>
              <a:t>morele</a:t>
            </a:r>
            <a:r>
              <a:rPr lang="nl-NL" sz="3000" b="1" dirty="0">
                <a:sym typeface="Wingdings" panose="05000000000000000000" pitchFamily="2" charset="2"/>
              </a:rPr>
              <a:t> koninkrijks-aspecten</a:t>
            </a:r>
            <a:r>
              <a:rPr lang="nl-NL" sz="3000" dirty="0">
                <a:sym typeface="Wingdings" panose="05000000000000000000" pitchFamily="2" charset="2"/>
              </a:rPr>
              <a:t> </a:t>
            </a:r>
            <a:r>
              <a:rPr lang="nl-NL" dirty="0">
                <a:sym typeface="Wingdings" panose="05000000000000000000" pitchFamily="2" charset="2"/>
              </a:rPr>
              <a:t>(Romeinen 14:17)</a:t>
            </a:r>
            <a:r>
              <a:rPr lang="nl-NL" sz="3000" dirty="0">
                <a:sym typeface="Wingdings" panose="05000000000000000000" pitchFamily="2" charset="2"/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3000" dirty="0">
                <a:sym typeface="Wingdings" panose="05000000000000000000" pitchFamily="2" charset="2"/>
              </a:rPr>
              <a:t>- </a:t>
            </a:r>
            <a:r>
              <a:rPr lang="el-GR" sz="3000" dirty="0">
                <a:sym typeface="Wingdings" panose="05000000000000000000" pitchFamily="2" charset="2"/>
              </a:rPr>
              <a:t>περὶ τῆς </a:t>
            </a:r>
            <a:r>
              <a:rPr lang="el-GR" sz="3000" b="1" dirty="0">
                <a:sym typeface="Wingdings" panose="05000000000000000000" pitchFamily="2" charset="2"/>
              </a:rPr>
              <a:t>βασιλείας</a:t>
            </a:r>
            <a:r>
              <a:rPr lang="el-GR" sz="3000" dirty="0">
                <a:sym typeface="Wingdings" panose="05000000000000000000" pitchFamily="2" charset="2"/>
              </a:rPr>
              <a:t> τοῦ θεοῦ</a:t>
            </a:r>
            <a:r>
              <a:rPr lang="nl-NL" sz="3000" dirty="0">
                <a:sym typeface="Wingdings" panose="05000000000000000000" pitchFamily="2" charset="2"/>
              </a:rPr>
              <a:t> </a:t>
            </a:r>
            <a:r>
              <a:rPr lang="nl-NL" dirty="0">
                <a:sym typeface="Wingdings" panose="05000000000000000000" pitchFamily="2" charset="2"/>
              </a:rPr>
              <a:t>(Handelingen 19:8)</a:t>
            </a:r>
            <a:r>
              <a:rPr lang="nl-NL" sz="3000" dirty="0">
                <a:sym typeface="Wingdings" panose="05000000000000000000" pitchFamily="2" charset="2"/>
              </a:rPr>
              <a:t>  </a:t>
            </a:r>
            <a:r>
              <a:rPr lang="nl-NL" sz="3000" i="1" dirty="0">
                <a:sym typeface="Wingdings" panose="05000000000000000000" pitchFamily="2" charset="2"/>
              </a:rPr>
              <a:t>Koiné </a:t>
            </a:r>
            <a:r>
              <a:rPr lang="nl-NL" sz="3000" b="1" i="1" dirty="0">
                <a:sym typeface="Wingdings" panose="05000000000000000000" pitchFamily="2" charset="2"/>
              </a:rPr>
              <a:t>Grieks</a:t>
            </a:r>
            <a:endParaRPr lang="nl-NL" sz="3000" dirty="0">
              <a:sym typeface="Wingdings" panose="05000000000000000000" pitchFamily="2" charset="2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nl-NL" dirty="0"/>
              <a:t>- </a:t>
            </a:r>
            <a:r>
              <a:rPr lang="he-I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מַמְלֶכֶת</a:t>
            </a:r>
            <a:r>
              <a:rPr lang="he-I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יְהוּדָה</a:t>
            </a:r>
            <a:r>
              <a:rPr lang="nl-NL" dirty="0"/>
              <a:t> </a:t>
            </a:r>
            <a:r>
              <a:rPr lang="nl-NL" dirty="0">
                <a:sym typeface="Wingdings" panose="05000000000000000000" pitchFamily="2" charset="2"/>
              </a:rPr>
              <a:t> Bijv. het Koninkrijk Juda  </a:t>
            </a:r>
            <a:r>
              <a:rPr lang="nl-NL" i="1" dirty="0" err="1">
                <a:sym typeface="Wingdings" panose="05000000000000000000" pitchFamily="2" charset="2"/>
              </a:rPr>
              <a:t>Masoretisch</a:t>
            </a:r>
            <a:r>
              <a:rPr lang="nl-NL" i="1" dirty="0">
                <a:sym typeface="Wingdings" panose="05000000000000000000" pitchFamily="2" charset="2"/>
              </a:rPr>
              <a:t> </a:t>
            </a:r>
            <a:r>
              <a:rPr lang="nl-NL" b="1" i="1" dirty="0">
                <a:sym typeface="Wingdings" panose="05000000000000000000" pitchFamily="2" charset="2"/>
              </a:rPr>
              <a:t>Hebreeuws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6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489BA-785F-1214-1FEF-F6D5684A6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FE6BF-4B7F-000C-6EC0-7B71A8E73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56" y="365126"/>
            <a:ext cx="10678886" cy="1325563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Verschillende ‘soorten’ Evangeliën in diverse tijdperken? Verschil in inhoud verkondiging?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E46637-D704-EE20-2201-8819FBC67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4" y="1937656"/>
            <a:ext cx="11220452" cy="4435475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</a:pPr>
            <a:r>
              <a:rPr lang="nl-NL" sz="2900" dirty="0">
                <a:sym typeface="Wingdings" panose="05000000000000000000" pitchFamily="2" charset="2"/>
              </a:rPr>
              <a:t>Er is </a:t>
            </a:r>
            <a:r>
              <a:rPr lang="nl-NL" sz="2900" b="1" dirty="0">
                <a:sym typeface="Wingdings" panose="05000000000000000000" pitchFamily="2" charset="2"/>
              </a:rPr>
              <a:t>één Evangelie </a:t>
            </a:r>
            <a:r>
              <a:rPr lang="nl-NL" sz="2900" dirty="0">
                <a:sym typeface="Wingdings" panose="05000000000000000000" pitchFamily="2" charset="2"/>
              </a:rPr>
              <a:t>(Gal. 1:6-9), aan Paulus geopenbaard en hij noemt dit ‘mijn Evangelie’ (Rom. 16:25; Hand. 20:24), ‘mijn leer’ (2 Tim. 3:10).</a:t>
            </a:r>
          </a:p>
          <a:p>
            <a:pPr>
              <a:lnSpc>
                <a:spcPct val="95000"/>
              </a:lnSpc>
            </a:pPr>
            <a:r>
              <a:rPr lang="nl-NL" sz="2900" dirty="0">
                <a:sym typeface="Wingdings" panose="05000000000000000000" pitchFamily="2" charset="2"/>
              </a:rPr>
              <a:t>1 Korinthe 15:1-4 is hét fundament, en het ‘Evangelie van de Genade’ van Paulus (</a:t>
            </a:r>
            <a:r>
              <a:rPr lang="nn-NO" sz="2900" dirty="0">
                <a:sym typeface="Wingdings" panose="05000000000000000000" pitchFamily="2" charset="2"/>
              </a:rPr>
              <a:t>1 Kor. 15:1-4; Ef. 1:13; 4:30; Rom. 3:25; Joh. 3:16) </a:t>
            </a:r>
            <a:r>
              <a:rPr lang="nn-NO" sz="2900" b="1" dirty="0">
                <a:sym typeface="Wingdings" panose="05000000000000000000" pitchFamily="2" charset="2"/>
              </a:rPr>
              <a:t>sluit alle andere ‘Evangeliën’ in</a:t>
            </a:r>
            <a:r>
              <a:rPr lang="nn-NO" sz="2900" dirty="0">
                <a:sym typeface="Wingdings" panose="05000000000000000000" pitchFamily="2" charset="2"/>
              </a:rPr>
              <a:t> – fundamenteel, bedelingen voor ogen houden!</a:t>
            </a:r>
            <a:endParaRPr lang="nl-NL" sz="2900" dirty="0">
              <a:sym typeface="Wingdings" panose="05000000000000000000" pitchFamily="2" charset="2"/>
            </a:endParaRPr>
          </a:p>
          <a:p>
            <a:pPr>
              <a:lnSpc>
                <a:spcPct val="95000"/>
              </a:lnSpc>
            </a:pPr>
            <a:r>
              <a:rPr lang="nl-NL" sz="2900" dirty="0"/>
              <a:t>Het Evangelie is ook veel meer dan enkel </a:t>
            </a:r>
            <a:r>
              <a:rPr lang="nl-NL" sz="2900" b="1" dirty="0"/>
              <a:t>ontkomen aan de hel en eeuwige verdoemenis</a:t>
            </a:r>
            <a:r>
              <a:rPr lang="nl-NL" sz="2900" dirty="0"/>
              <a:t>; ook </a:t>
            </a:r>
            <a:r>
              <a:rPr lang="nl-NL" sz="2900" b="1" dirty="0"/>
              <a:t>andere Bijbelse aspecten</a:t>
            </a:r>
            <a:r>
              <a:rPr lang="nl-NL" sz="2900" dirty="0"/>
              <a:t>. </a:t>
            </a:r>
          </a:p>
          <a:p>
            <a:pPr>
              <a:lnSpc>
                <a:spcPct val="95000"/>
              </a:lnSpc>
            </a:pPr>
            <a:r>
              <a:rPr lang="nl-NL" sz="2900" dirty="0"/>
              <a:t>De Heilige Geest gebruikt </a:t>
            </a:r>
            <a:r>
              <a:rPr lang="nl-NL" sz="2900" b="1" dirty="0"/>
              <a:t>verschillende uitdrukkingen </a:t>
            </a:r>
            <a:r>
              <a:rPr lang="nl-NL" sz="2900" dirty="0"/>
              <a:t>om bepaalde </a:t>
            </a:r>
            <a:r>
              <a:rPr lang="nl-NL" sz="2900" b="1" dirty="0"/>
              <a:t>aspecten van </a:t>
            </a:r>
            <a:r>
              <a:rPr lang="nl-NL" sz="2900" dirty="0"/>
              <a:t>deze boodschap </a:t>
            </a:r>
            <a:r>
              <a:rPr lang="nl-NL" sz="2900" b="1" dirty="0"/>
              <a:t>naar voren </a:t>
            </a:r>
            <a:r>
              <a:rPr lang="nl-NL" sz="2900" dirty="0"/>
              <a:t>te brengen.</a:t>
            </a:r>
          </a:p>
        </p:txBody>
      </p:sp>
    </p:spTree>
    <p:extLst>
      <p:ext uri="{BB962C8B-B14F-4D97-AF65-F5344CB8AC3E}">
        <p14:creationId xmlns:p14="http://schemas.microsoft.com/office/powerpoint/2010/main" val="304979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4C55A0-CC40-5357-B761-A45893C48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5918"/>
            <a:ext cx="10515600" cy="1325563"/>
          </a:xfrm>
        </p:spPr>
        <p:txBody>
          <a:bodyPr/>
          <a:lstStyle/>
          <a:p>
            <a:pPr algn="ctr"/>
            <a:r>
              <a:rPr lang="nl-NL" b="1" dirty="0"/>
              <a:t>Evangelie van het Koninkrijk voor Israël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16DB9D-4229-CEB6-86C2-2E9DAC7C3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178" y="1891272"/>
            <a:ext cx="11389644" cy="4215614"/>
          </a:xfrm>
        </p:spPr>
        <p:txBody>
          <a:bodyPr>
            <a:normAutofit fontScale="92500"/>
          </a:bodyPr>
          <a:lstStyle/>
          <a:p>
            <a:r>
              <a:rPr lang="nl-NL" sz="3600" dirty="0"/>
              <a:t>De </a:t>
            </a:r>
            <a:r>
              <a:rPr lang="nl-NL" sz="3600" b="1" dirty="0">
                <a:highlight>
                  <a:srgbClr val="FFFF00"/>
                </a:highlight>
              </a:rPr>
              <a:t>Heere Jezus</a:t>
            </a:r>
            <a:r>
              <a:rPr lang="nl-NL" sz="3600" dirty="0"/>
              <a:t> verkondigde dit Evangelie </a:t>
            </a:r>
            <a:r>
              <a:rPr lang="nl-NL" sz="3600" b="1" dirty="0"/>
              <a:t>enkel en expliciet</a:t>
            </a:r>
            <a:r>
              <a:rPr lang="nl-NL" sz="3600" dirty="0"/>
              <a:t> aan het </a:t>
            </a:r>
            <a:r>
              <a:rPr lang="nl-NL" sz="3600" b="1" dirty="0"/>
              <a:t>volk </a:t>
            </a:r>
            <a:r>
              <a:rPr lang="nl-NL" sz="3600" b="1" dirty="0">
                <a:highlight>
                  <a:srgbClr val="FFFF00"/>
                </a:highlight>
              </a:rPr>
              <a:t>Israël </a:t>
            </a:r>
            <a:r>
              <a:rPr lang="nl-NL" sz="3600" dirty="0"/>
              <a:t>(Mattheüs 10:5-8; 15:24; Romeinen 15:8-9). </a:t>
            </a:r>
          </a:p>
          <a:p>
            <a:r>
              <a:rPr lang="nl-NL" sz="3600" dirty="0"/>
              <a:t>In Jesaja 9 is geprofeteerd dat er een Koning zal heersen over Israël = </a:t>
            </a:r>
            <a:r>
              <a:rPr lang="nl-NL" sz="3600" b="1" dirty="0"/>
              <a:t>duizendjarig vrederijk</a:t>
            </a:r>
            <a:r>
              <a:rPr lang="nl-NL" sz="3600" dirty="0"/>
              <a:t>, </a:t>
            </a:r>
            <a:r>
              <a:rPr lang="nl-NL" sz="3600" b="1" dirty="0"/>
              <a:t>millennium</a:t>
            </a:r>
            <a:r>
              <a:rPr lang="nl-NL" sz="3600" dirty="0"/>
              <a:t>! (Openbaring 20).</a:t>
            </a:r>
          </a:p>
          <a:p>
            <a:r>
              <a:rPr lang="nl-NL" sz="3600" dirty="0"/>
              <a:t>De weg voor de Messias zou worden bereid (</a:t>
            </a:r>
            <a:r>
              <a:rPr lang="nl-NL" sz="3600" b="1" dirty="0">
                <a:highlight>
                  <a:srgbClr val="00FF00"/>
                </a:highlight>
              </a:rPr>
              <a:t>Jesaja 40:2-5</a:t>
            </a:r>
            <a:r>
              <a:rPr lang="nl-NL" sz="3600" dirty="0"/>
              <a:t>; Maleachi 3:1), </a:t>
            </a:r>
            <a:r>
              <a:rPr lang="nl-NL" sz="3600" b="1" dirty="0"/>
              <a:t>Johannes de Doper </a:t>
            </a:r>
            <a:r>
              <a:rPr lang="nl-NL" sz="3600" dirty="0"/>
              <a:t>riep het volk Israël op tot bekering, want: het </a:t>
            </a:r>
            <a:r>
              <a:rPr lang="nl-NL" sz="3600" b="1" dirty="0">
                <a:highlight>
                  <a:srgbClr val="FFFF00"/>
                </a:highlight>
              </a:rPr>
              <a:t>koninkrijk der hemelen</a:t>
            </a:r>
            <a:r>
              <a:rPr lang="nl-NL" sz="3600" dirty="0"/>
              <a:t> was nabij gekomen (Mattheüs 3:1-3*). De Koning van Israël spreekt Joden aan!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667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8657</TotalTime>
  <Words>1395</Words>
  <Application>Microsoft Office PowerPoint</Application>
  <PresentationFormat>Breedbeeld</PresentationFormat>
  <Paragraphs>95</Paragraphs>
  <Slides>21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Tw Cen MT</vt:lpstr>
      <vt:lpstr>Wingdings</vt:lpstr>
      <vt:lpstr>Kantoorthema</vt:lpstr>
      <vt:lpstr>Misvattingen omtrent  het Koninkrijk   Het Koninkrijk  van God</vt:lpstr>
      <vt:lpstr>Het Koninkrijk van God / de hemel:  God zal door Christus in gerechtigheid regeren </vt:lpstr>
      <vt:lpstr>Schriftlezingen</vt:lpstr>
      <vt:lpstr>Israël heeft een aardse toekomst = aards volk  theocratie</vt:lpstr>
      <vt:lpstr>De Gemeente heeft een  hemelse toekomst = hemels volk</vt:lpstr>
      <vt:lpstr>Verschillende ‘soorten’ Evangeliën in diverse tijdperken? Verschil in inhoud verkondiging?</vt:lpstr>
      <vt:lpstr>Verschillende ‘soorten’ Evangeliën in diverse tijdperken? Verschil in inhoud verkondiging?</vt:lpstr>
      <vt:lpstr>Verschillende ‘soorten’ Evangeliën in diverse tijdperken? Verschil in inhoud verkondiging?</vt:lpstr>
      <vt:lpstr>Evangelie van het Koninkrijk voor Israël</vt:lpstr>
      <vt:lpstr>Contextuele analyse: Mattheüs 10 en Markus 16</vt:lpstr>
      <vt:lpstr>Evangelie van Koninkrijk  gericht aan Israël, NIET aan Gemeente</vt:lpstr>
      <vt:lpstr>Concilie van Nicea (325) – theocratisch denken: Duizendjarig Vrederijk verzwegen</vt:lpstr>
      <vt:lpstr>Eschatologische benaderingen/visies/scholen</vt:lpstr>
      <vt:lpstr>Eschatologische benaderingen/visies/scholen</vt:lpstr>
      <vt:lpstr>PowerPoint-presentatie</vt:lpstr>
      <vt:lpstr>Misvattingen omtrent  het Koninkrijk   Het Koninkrijk  van God</vt:lpstr>
      <vt:lpstr>PowerPoint-presentatie</vt:lpstr>
      <vt:lpstr>PowerPoint-presentatie</vt:lpstr>
      <vt:lpstr>Het laatste wereldrijk wordt vernietigd:  De Here Jezus, de gerechtigheid regeert</vt:lpstr>
      <vt:lpstr>Millennium: Duizendjarig, Messiaanse Vrederijk</vt:lpstr>
      <vt:lpstr>Uw koninkrijk kome, Uw wil geschiede  Het Koninkrijk  van God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311</cp:revision>
  <dcterms:created xsi:type="dcterms:W3CDTF">2025-08-16T13:57:07Z</dcterms:created>
  <dcterms:modified xsi:type="dcterms:W3CDTF">2025-12-06T20:26:43Z</dcterms:modified>
</cp:coreProperties>
</file>