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Klik om de dia te verplaatsen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Klik om het formaat van de notities te bewerken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&lt;koptekst&gt;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5474766-EB46-4C4E-ADBA-95E6DE09851A}" type="slidenum"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&lt;nummer&gt;</a:t>
            </a:fld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B1FCE2-ECF0-4550-8F13-3CB3141C1402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E18EF0-B7A8-4E81-B3C5-D04A5D5128F1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4A2A6C-3058-45B3-91DC-9BDDB126E9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E02DBD-59E0-4A7F-89CC-FDAEE8A4C7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947B5C-69AD-42CE-9CD2-E2D2889358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EB6D6F-BD67-4D51-8EE1-A88AF33E121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3AC1F7-C817-4884-A62B-78734FEF5E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622344-6996-42B5-9403-D7B50513A1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93E064-55EA-416B-ABCC-BC0D264084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E17172-7030-49FA-8B47-71C7CAB036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61FBD4-EA5E-474F-A387-8374FAFDE2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440BC5-F3D9-43FB-8774-FA94EE7F20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437BF9-4A80-477E-AD5A-52916A774C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918D92-6E3C-4F53-852D-0956069E88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BB2385-677A-4058-9884-01A7C25572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CB8414-66A9-4A41-BB36-CF096C600D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E9E06A-B928-4D03-8B47-FF7326B3D0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5BA329-2679-4825-A6AA-7E886B0DFED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FCD559-8F12-4706-A3FA-A93BB2FED7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E15580-A63D-40B2-A07E-A7D6F39506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743BFC-68BA-4620-9572-8BF744F5F3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C0658A-84CF-46C1-B604-B9FC421EA4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C6BD88-E009-4CB5-89EC-83033457FE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B8ACA6-C719-4C34-8901-026DDA816C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A4E47D-9D44-403C-9EA3-BF45E05126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38C80B-AD7D-4D73-8A60-677EDA2772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nl-NL" sz="6000" spc="-1" strike="noStrike">
                <a:solidFill>
                  <a:srgbClr val="000000"/>
                </a:solidFill>
                <a:latin typeface="Calibri Light"/>
              </a:rPr>
              <a:t>Klik om stijl te bewerken</a:t>
            </a:r>
            <a:endParaRPr b="0" lang="nl-N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nl-NL" sz="1200" spc="-1" strike="noStrike">
                <a:solidFill>
                  <a:srgbClr val="8b8b8b"/>
                </a:solidFill>
                <a:latin typeface="Calibri"/>
              </a:rPr>
              <a:t>&lt;datum/tijd&gt;</a:t>
            </a:r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0B9809-36FF-498B-B8A3-8405A4E59185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Klik om de opmaak van de overzichtstekst te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Tweede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Klik om stijl te bewerken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Klikken om de tekststijl van het model te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nl-N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nl-NL" sz="1200" spc="-1" strike="noStrike">
                <a:solidFill>
                  <a:srgbClr val="8b8b8b"/>
                </a:solidFill>
                <a:latin typeface="Calibri"/>
              </a:rPr>
              <a:t>&lt;datum/tijd&gt;</a:t>
            </a:r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9C6F91-A742-43F4-9B6D-36DDF7D1DAB8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20040" y="510120"/>
            <a:ext cx="115513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Evangelistiek en Missiologie: een geestelijke  prediking vanuit Woord van God (diaconologie)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248400" y="2166120"/>
            <a:ext cx="11694960" cy="440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231840" indent="-23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Verkondiging en zending vanuit Gods Woord is de kern van de </a:t>
            </a: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Bijbelse prediking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: rechtvaardiging en rechtvaardigheid.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31840" indent="-23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Een </a:t>
            </a: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geloofspraktijk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is Bijbelgetrouw én verkondigend (kerygmatisch): praktische handeling of werk in dienen van God.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31840" indent="-23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Fundamenteel: </a:t>
            </a: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bekering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én </a:t>
            </a: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heiligmaking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staan centraal; de betreffende persoon of groep gelooft daadwerkelijk in God.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31840" indent="-23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Externe dimensie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(buiten ‘kerkmuren’: </a:t>
            </a:r>
            <a:r>
              <a:rPr b="0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samenlevingsgericht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): evangelieverkondiging in de wereld door zendingswetenschap.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65920" y="484920"/>
            <a:ext cx="110595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Paulus stemt prediking af op de ‘persoon’: Antiochië (synagoge) en Athene (Areopagus)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10760" y="2177280"/>
            <a:ext cx="1136988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Deze aansluiting, van de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evangelist bij de persoon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komt praktisch naar voren bij vergelijking van twee ‘typen prediking’ van Paulus: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nl-NL" sz="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1) In de </a:t>
            </a: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synagoge van </a:t>
            </a:r>
            <a:r>
              <a:rPr b="1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Antiochië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(Handelingen 13:13-47)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Paulus toont aan dat Jezus dé Christus is en overtuigt de aanwezige </a:t>
            </a: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joden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met Bijbelse argumenten uit het Oude Testament.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nl-NL" sz="1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2) Op de </a:t>
            </a: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Areopagus in </a:t>
            </a:r>
            <a:r>
              <a:rPr b="1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Athene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(Handelingen 17:15-34)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Paulus zet zijn evangelisatie in door helemaal vanaf het begin de boodschap te brengen, hij getuigt tegen </a:t>
            </a: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Griekse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filosofen: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epicurisme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en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stoïcisme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2548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De drie zendingsreizen van de apostel Paulus: dé radicale Bijbelse boodschap van bekering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Tijdelijke aanduiding voor inhoud 5" descr=""/>
          <p:cNvPicPr/>
          <p:nvPr/>
        </p:nvPicPr>
        <p:blipFill>
          <a:blip r:embed="rId1"/>
          <a:srcRect l="2413" t="6840" r="2034" b="3102"/>
          <a:stretch/>
        </p:blipFill>
        <p:spPr>
          <a:xfrm>
            <a:off x="1495440" y="1747800"/>
            <a:ext cx="9200880" cy="4887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0640" y="452160"/>
            <a:ext cx="109508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2. Evangeliseren met andere denominaties: </a:t>
            </a:r>
            <a:br>
              <a:rPr sz="4400"/>
            </a:b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het ‘grote debat’ omtrent </a:t>
            </a:r>
            <a:r>
              <a:rPr b="1" i="1" lang="nl-NL" sz="4400" spc="-1" strike="noStrike">
                <a:solidFill>
                  <a:srgbClr val="000000"/>
                </a:solidFill>
                <a:latin typeface="Calibri Light"/>
              </a:rPr>
              <a:t>orthodoxie</a:t>
            </a: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 en </a:t>
            </a:r>
            <a:r>
              <a:rPr b="1" i="1" lang="nl-NL" sz="4400" spc="-1" strike="noStrike">
                <a:solidFill>
                  <a:srgbClr val="000000"/>
                </a:solidFill>
                <a:latin typeface="Calibri Light"/>
              </a:rPr>
              <a:t>ketterij</a:t>
            </a: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Afbeelding 4" descr=""/>
          <p:cNvPicPr/>
          <p:nvPr/>
        </p:nvPicPr>
        <p:blipFill>
          <a:blip r:embed="rId1"/>
          <a:srcRect l="0" t="16399" r="0" b="18774"/>
          <a:stretch/>
        </p:blipFill>
        <p:spPr>
          <a:xfrm>
            <a:off x="1104840" y="2217600"/>
            <a:ext cx="9981720" cy="4316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89240" y="501840"/>
            <a:ext cx="11212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De liefde bedekt tal van zonden, maar de Bijbelse leer is normatief voor leer en leven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53800" y="2111760"/>
            <a:ext cx="11684160" cy="4483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800" spc="-1" strike="noStrike">
                <a:solidFill>
                  <a:srgbClr val="000000"/>
                </a:solidFill>
                <a:latin typeface="Calibri"/>
              </a:rPr>
              <a:t>De Schrift is de enige én absolute norm voor leer en leven (het </a:t>
            </a:r>
            <a:r>
              <a:rPr b="0" i="1" lang="nl-NL" sz="3800" spc="-1" strike="noStrike">
                <a:solidFill>
                  <a:srgbClr val="000000"/>
                </a:solidFill>
                <a:latin typeface="Calibri"/>
              </a:rPr>
              <a:t>Sola Scriptura</a:t>
            </a:r>
            <a:r>
              <a:rPr b="0" lang="nl-NL" sz="3800" spc="-1" strike="noStrike">
                <a:solidFill>
                  <a:srgbClr val="000000"/>
                </a:solidFill>
                <a:latin typeface="Calibri"/>
              </a:rPr>
              <a:t>), ook bij ‘evangelistiek’ en ‘missiologie’.</a:t>
            </a:r>
            <a:endParaRPr b="0" lang="nl-NL" sz="3800" spc="-1" strike="noStrike">
              <a:solidFill>
                <a:srgbClr val="000000"/>
              </a:solidFill>
              <a:latin typeface="Calibri"/>
            </a:endParaRP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800" spc="-1" strike="noStrike">
                <a:solidFill>
                  <a:srgbClr val="000000"/>
                </a:solidFill>
                <a:latin typeface="Calibri"/>
              </a:rPr>
              <a:t>Het gezag van de Bijbelse leer, hoewel iedereen in bepaalde mate een subjectieve blik heeft, staat boven het gezag en de interpretatie van de kerk, kerkvaders of theologen.</a:t>
            </a:r>
            <a:endParaRPr b="0" lang="nl-NL" sz="3800" spc="-1" strike="noStrike">
              <a:solidFill>
                <a:srgbClr val="000000"/>
              </a:solidFill>
              <a:latin typeface="Calibri"/>
            </a:endParaRP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800" spc="-1" strike="noStrike">
                <a:solidFill>
                  <a:srgbClr val="000000"/>
                </a:solidFill>
                <a:latin typeface="Calibri"/>
              </a:rPr>
              <a:t>Binnen de praktische theologie is er wel ruimte voor traditie of eigen invulling; Bijbel geeft geen letterlijke blauwdruk hoe praktijk exact ingevuld dient te worden in specifieke situaties. </a:t>
            </a:r>
            <a:endParaRPr b="0" lang="nl-NL" sz="3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415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Andere wereldgodsdiensten in Bijbels licht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237960" y="1805400"/>
            <a:ext cx="11715840" cy="4528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Judaïsme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Tenach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en </a:t>
            </a:r>
            <a:r>
              <a:rPr b="0" i="1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Talmoed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(Hebreeuws) - Wet, profeten, geschriften; beloften Vaderen 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(Gen. 12; Rom. 9-11; Zach. 13:8)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Islam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Koran</a:t>
            </a:r>
            <a:r>
              <a:rPr b="0" i="1" lang="nl-NL" sz="3600" spc="-1" strike="noStrike">
                <a:solidFill>
                  <a:srgbClr val="000000"/>
                </a:solidFill>
                <a:latin typeface="Calibri"/>
              </a:rPr>
              <a:t> en </a:t>
            </a:r>
            <a:r>
              <a:rPr b="0" i="1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Hadith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(Arabisch) - profeet Mohammed (570-630), 114 soera’s (openbaringen), stichten kalifaat.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Hindoeïsme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Veda’s</a:t>
            </a:r>
            <a:r>
              <a:rPr b="0" i="1" lang="nl-NL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(gezaghebbende teksten) - niet één stichter (1500 v. Chr.), praktijk van dharma (religieus leven).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3600" spc="-1" strike="noStrike">
                <a:solidFill>
                  <a:srgbClr val="000000"/>
                </a:solidFill>
                <a:latin typeface="Calibri"/>
              </a:rPr>
              <a:t>Boeddhisme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nl-NL" sz="3600" spc="-1" strike="noStrike" u="sng">
                <a:solidFill>
                  <a:srgbClr val="000000"/>
                </a:solidFill>
                <a:uFillTx/>
                <a:latin typeface="Calibri"/>
              </a:rPr>
              <a:t>Tripitaka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 (religieuze basis) - Gautama Boeddha (450-370 v. Chr.), opheffen menselijke lijdensweg (Nirwana). 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5367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9000"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Gezonde Bijbelse leer voor zowel evangelisten als de mensen tegen wie wordt verkondigd 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19320" y="2231640"/>
            <a:ext cx="11553120" cy="4252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300" spc="-1" strike="noStrike">
                <a:solidFill>
                  <a:srgbClr val="000000"/>
                </a:solidFill>
                <a:latin typeface="Calibri"/>
              </a:rPr>
              <a:t>Kortom, de zuivere, gezonde Bijbelse leer is fundamenteel bij het organiseren van evangelisatieactiviteiten </a:t>
            </a:r>
            <a:r>
              <a:rPr b="0" lang="fi-FI" sz="2600" spc="-1" strike="noStrike">
                <a:solidFill>
                  <a:srgbClr val="000000"/>
                </a:solidFill>
                <a:latin typeface="Calibri"/>
              </a:rPr>
              <a:t>(2 Timotheüs 3:10-17; 4:1-5; 1 Johannes 1:4-6; 3 Johannes 1:2-8)</a:t>
            </a:r>
            <a:r>
              <a:rPr b="0" lang="fi-FI" sz="33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nl-NL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300" spc="-1" strike="noStrike">
                <a:solidFill>
                  <a:srgbClr val="000000"/>
                </a:solidFill>
                <a:latin typeface="Calibri"/>
              </a:rPr>
              <a:t>Er dient, ondanks goede bedoelingen om met toegewijde evangelisten vanuit diverse denominaties samen te werken, een eenduidige, schriftuurlijke boodschap te worden verkondigd. </a:t>
            </a:r>
            <a:endParaRPr b="0" lang="nl-NL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300" spc="-1" strike="noStrike">
                <a:solidFill>
                  <a:srgbClr val="000000"/>
                </a:solidFill>
                <a:latin typeface="Calibri"/>
              </a:rPr>
              <a:t>Wanneer er uiteenlopende leringen worden verkondigd, ontstaat er verwarring en daarmee wanorde. </a:t>
            </a:r>
            <a:endParaRPr b="0" lang="nl-NL" sz="3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447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3. Jezus Christus volgen veronderstelt toewijding: godsdienst gewijd aan Christus  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Afbeelding 2" descr=""/>
          <p:cNvPicPr/>
          <p:nvPr/>
        </p:nvPicPr>
        <p:blipFill>
          <a:blip r:embed="rId1"/>
          <a:srcRect l="9252" t="10200" r="0" b="17108"/>
          <a:stretch/>
        </p:blipFill>
        <p:spPr>
          <a:xfrm>
            <a:off x="1325880" y="2197800"/>
            <a:ext cx="9539640" cy="4245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978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De algenoegzaamheid van Jezus Christus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268200" y="1723320"/>
            <a:ext cx="11655360" cy="465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Jezus Christus is dé Weg, dé Waarheid en hét leven; alleen Christus maakt zalig! </a:t>
            </a:r>
            <a:r>
              <a:rPr b="0" lang="nl-NL" sz="3500" spc="-1" strike="noStrike">
                <a:solidFill>
                  <a:srgbClr val="000000"/>
                </a:solidFill>
                <a:latin typeface="Calibri"/>
              </a:rPr>
              <a:t>(Johannes 14:6; Handelingen 4:12)</a:t>
            </a: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43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Jezelf verloochenen, je kruis op je nemen, Christus volgen; het vlees kruisigen, uitstrekken naar de hemelse dingen </a:t>
            </a:r>
            <a:r>
              <a:rPr b="0" lang="nl-NL" sz="3500" spc="-1" strike="noStrike">
                <a:solidFill>
                  <a:srgbClr val="000000"/>
                </a:solidFill>
                <a:latin typeface="Calibri"/>
              </a:rPr>
              <a:t>(Romeinen 12:1-8; 1 Korinthe 12; Galaten 5:13-26; Kolossenzen 3:1-2)</a:t>
            </a: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.  </a:t>
            </a:r>
            <a:endParaRPr b="0" lang="nl-NL" sz="43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De wereld achter je laten en gelijkvormig worden aan het beeld van Jezus Christus </a:t>
            </a:r>
            <a:r>
              <a:rPr b="0" lang="nl-NL" sz="3500" spc="-1" strike="noStrike">
                <a:solidFill>
                  <a:srgbClr val="000000"/>
                </a:solidFill>
                <a:latin typeface="Calibri"/>
              </a:rPr>
              <a:t>(Deuteronomium 30:15-20)</a:t>
            </a: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nl-NL" sz="4300" spc="-1" strike="noStrike">
              <a:solidFill>
                <a:srgbClr val="000000"/>
              </a:solidFill>
              <a:latin typeface="Calibri"/>
            </a:endParaRPr>
          </a:p>
          <a:p>
            <a:pPr marL="21492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Christus’ geboden doen, in Zijn Woord blijven en wandelen op de smalle weg </a:t>
            </a:r>
            <a:r>
              <a:rPr b="0" lang="nl-NL" sz="3500" spc="-1" strike="noStrike">
                <a:solidFill>
                  <a:srgbClr val="000000"/>
                </a:solidFill>
                <a:latin typeface="Calibri"/>
              </a:rPr>
              <a:t>(Jozua 24:15*; Mattheüs 11:28; Johannes 8:31)</a:t>
            </a:r>
            <a:r>
              <a:rPr b="0" lang="nl-NL" sz="43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4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8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3" descr="Afbeelding met tekst&#10;&#10;Automatisch gegenereerde beschrijving"/>
          <p:cNvPicPr/>
          <p:nvPr/>
        </p:nvPicPr>
        <p:blipFill>
          <a:blip r:embed="rId1"/>
          <a:srcRect l="0" t="2747" r="9095" b="16719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Rectangle 8"/>
          <p:cNvSpPr/>
          <p:nvPr/>
        </p:nvSpPr>
        <p:spPr>
          <a:xfrm>
            <a:off x="336960" y="321120"/>
            <a:ext cx="7197480" cy="5896440"/>
          </a:xfrm>
          <a:prstGeom prst="rect">
            <a:avLst/>
          </a:prstGeom>
          <a:solidFill>
            <a:schemeClr val="bg1">
              <a:alpha val="90000"/>
            </a:schemeClr>
          </a:solidFill>
          <a:ln cap="sq" w="1270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94720" y="640440"/>
            <a:ext cx="6619320" cy="1344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nl-NL" sz="5400" spc="-1" strike="noStrike">
                <a:solidFill>
                  <a:srgbClr val="000000"/>
                </a:solidFill>
                <a:latin typeface="Calibri Light"/>
              </a:rPr>
              <a:t>Schriftlezingen</a:t>
            </a:r>
            <a:endParaRPr b="0" lang="nl-NL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94000" y="2121840"/>
            <a:ext cx="6620040" cy="2874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nl-NL" sz="3200" spc="-1" strike="noStrike">
                <a:solidFill>
                  <a:srgbClr val="000000"/>
                </a:solidFill>
                <a:latin typeface="Calibri"/>
              </a:rPr>
              <a:t>Oude Testament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Jesaja 12:1-6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nl-NL" sz="105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nl-NL" sz="3200" spc="-1" strike="noStrike">
                <a:solidFill>
                  <a:srgbClr val="000000"/>
                </a:solidFill>
                <a:latin typeface="Calibri"/>
              </a:rPr>
              <a:t>Nieuwe Testament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Handelingen 1:1-11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198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Bijbelse prediking: verkondiging en zending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81440" y="1523880"/>
            <a:ext cx="11828880" cy="5091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term ‘verkondiging’ of ‘prediking’ afkomstig uit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Koinè Grieks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κῆρυξ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en 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κηρύσσω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).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Definities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van </a:t>
            </a: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Evangelistiek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(verkondiging) &amp; </a:t>
            </a: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Missiologie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(zending):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- “</a:t>
            </a:r>
            <a:r>
              <a:rPr b="1" i="1" lang="nl-NL" sz="2800" spc="-1" strike="noStrike">
                <a:solidFill>
                  <a:srgbClr val="000000"/>
                </a:solidFill>
                <a:latin typeface="Calibri"/>
              </a:rPr>
              <a:t>Evangelistiek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 spitst zich toe op de individuele én collectieve </a:t>
            </a:r>
            <a:r>
              <a:rPr b="0" i="1" lang="nl-N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verkondiging van het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nl-N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goede nieuws van Jezus Christus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. Door middel van de organisatie van gestructureerde straatpredikingsactiviteiten en publieke bidstonden dienen de verloren zielen in de wereld (buiten de ‘kerkmuren’) bereikt te worden die nog niet bekend zijn met </a:t>
            </a:r>
            <a:r>
              <a:rPr b="0" i="1" lang="nl-N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Christus’ verzoenende Evangelie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.”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nl-NL" sz="1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- “</a:t>
            </a:r>
            <a:r>
              <a:rPr b="1" i="1" lang="nl-NL" sz="2800" spc="-1" strike="noStrike">
                <a:solidFill>
                  <a:srgbClr val="000000"/>
                </a:solidFill>
                <a:latin typeface="Calibri"/>
              </a:rPr>
              <a:t>Missiologie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 spitst zich, naast het verkondigen van het Evangelie als primair doel, toe op het </a:t>
            </a:r>
            <a:r>
              <a:rPr b="0" i="1" lang="nl-N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pleiten voor gerechtigheid en vrede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; dat het getuigenis van Jezus Christus doorklinkt in alle facetten en gelederen van de </a:t>
            </a:r>
            <a:r>
              <a:rPr b="0" i="1" lang="nl-N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maatschappij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 door de bestrijding van financiële armoede (kansenongelijkheid) en het pleiten voor een beter leefmilieu.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”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- Levi Sminia, B.A.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70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De gave van een ‘evangelist’ ter opbouw van de gemeente van Jezus Christus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85480" y="1785240"/>
            <a:ext cx="11620440" cy="4231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nl-NL" sz="1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nl-NL" sz="3400" spc="-1" strike="noStrike">
                <a:solidFill>
                  <a:srgbClr val="000000"/>
                </a:solidFill>
                <a:latin typeface="Calibri"/>
              </a:rPr>
              <a:t>En Dezelfde heeft gegeven sommigen tot </a:t>
            </a:r>
            <a:r>
              <a:rPr b="0" i="1" lang="nl-NL" sz="3400" spc="-1" strike="noStrike" u="sng">
                <a:solidFill>
                  <a:srgbClr val="000000"/>
                </a:solidFill>
                <a:uFillTx/>
                <a:latin typeface="Calibri"/>
              </a:rPr>
              <a:t>apostelen</a:t>
            </a:r>
            <a:r>
              <a:rPr b="0" i="1" lang="nl-NL" sz="3400" spc="-1" strike="noStrike">
                <a:solidFill>
                  <a:srgbClr val="000000"/>
                </a:solidFill>
                <a:latin typeface="Calibri"/>
              </a:rPr>
              <a:t>, en sommigen tot </a:t>
            </a:r>
            <a:r>
              <a:rPr b="0" i="1" lang="nl-NL" sz="3400" spc="-1" strike="noStrike" u="sng">
                <a:solidFill>
                  <a:srgbClr val="000000"/>
                </a:solidFill>
                <a:uFillTx/>
                <a:latin typeface="Calibri"/>
              </a:rPr>
              <a:t>profeten</a:t>
            </a:r>
            <a:r>
              <a:rPr b="0" i="1" lang="nl-NL" sz="3400" spc="-1" strike="noStrike">
                <a:solidFill>
                  <a:srgbClr val="000000"/>
                </a:solidFill>
                <a:latin typeface="Calibri"/>
              </a:rPr>
              <a:t>, en sommigen tot </a:t>
            </a:r>
            <a:r>
              <a:rPr b="1" i="1" lang="nl-NL" sz="34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evangelisten</a:t>
            </a:r>
            <a:r>
              <a:rPr b="0" i="1" lang="nl-NL" sz="3400" spc="-1" strike="noStrike">
                <a:solidFill>
                  <a:srgbClr val="000000"/>
                </a:solidFill>
                <a:latin typeface="Calibri"/>
              </a:rPr>
              <a:t>, en sommigen tot </a:t>
            </a:r>
            <a:r>
              <a:rPr b="1" i="1" lang="nl-NL" sz="3400" spc="-1" strike="noStrike">
                <a:solidFill>
                  <a:srgbClr val="000000"/>
                </a:solidFill>
                <a:latin typeface="Calibri"/>
              </a:rPr>
              <a:t>herders</a:t>
            </a:r>
            <a:r>
              <a:rPr b="0" i="1" lang="nl-NL" sz="3400" spc="-1" strike="noStrike">
                <a:solidFill>
                  <a:srgbClr val="000000"/>
                </a:solidFill>
                <a:latin typeface="Calibri"/>
              </a:rPr>
              <a:t> en </a:t>
            </a:r>
            <a:r>
              <a:rPr b="1" i="1" lang="nl-NL" sz="3400" spc="-1" strike="noStrike">
                <a:solidFill>
                  <a:srgbClr val="000000"/>
                </a:solidFill>
                <a:latin typeface="Calibri"/>
              </a:rPr>
              <a:t>leraars</a:t>
            </a:r>
            <a:r>
              <a:rPr b="0" i="1" lang="nl-NL" sz="34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nl-NL" sz="3400" spc="-1" strike="noStrike">
                <a:solidFill>
                  <a:srgbClr val="000000"/>
                </a:solidFill>
                <a:latin typeface="Calibri"/>
              </a:rPr>
              <a:t>Efeze 4:11 SV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nl-NL" sz="1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ts val="33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Efeze 4: ‘vijfvoudige’ </a:t>
            </a:r>
            <a:r>
              <a:rPr b="0" lang="nl-NL" sz="34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 ‘</a:t>
            </a:r>
            <a:r>
              <a:rPr b="1" lang="nl-NL" sz="3400" spc="-1" strike="noStrike">
                <a:solidFill>
                  <a:srgbClr val="000000"/>
                </a:solidFill>
                <a:latin typeface="Calibri"/>
              </a:rPr>
              <a:t>drievoudige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’ </a:t>
            </a:r>
            <a:r>
              <a:rPr b="1" lang="nl-NL" sz="3400" spc="-1" strike="noStrike">
                <a:solidFill>
                  <a:srgbClr val="000000"/>
                </a:solidFill>
                <a:latin typeface="Calibri"/>
              </a:rPr>
              <a:t>bediening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; vandaag de dag géén sprake meer van apostelen en profeten </a:t>
            </a:r>
            <a:r>
              <a:rPr b="0" lang="nl-NL" sz="2200" spc="-1" strike="noStrike">
                <a:solidFill>
                  <a:srgbClr val="000000"/>
                </a:solidFill>
                <a:latin typeface="Calibri"/>
              </a:rPr>
              <a:t>(Efeze 2:20*; Handelingen 1:21-22; 10:41; 1 Korinthe 4:9; 9:1-2; 15: 4-10; Romeinen 11:13; Galaten 2:8)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ts val="33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(1) </a:t>
            </a:r>
            <a:r>
              <a:rPr b="0" lang="nl-NL" sz="3400" spc="-1" strike="noStrike" u="sng">
                <a:solidFill>
                  <a:srgbClr val="000000"/>
                </a:solidFill>
                <a:uFillTx/>
                <a:latin typeface="Calibri"/>
              </a:rPr>
              <a:t>Evangelisten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, (2) herders en (3) leraren </a:t>
            </a:r>
            <a:r>
              <a:rPr b="0" lang="nl-NL" sz="34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 bouwen voort op het fundament dat eertijds gelegd is, Christus de Hoeksteen!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17360" y="337320"/>
            <a:ext cx="11957040" cy="155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Evangelistiek en missiologie in Bijbels perspectief: </a:t>
            </a:r>
            <a:br>
              <a:rPr sz="4400"/>
            </a:b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wat zijn de fenomenen en welke doelen dienen ze?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234720" y="2079000"/>
            <a:ext cx="11722320" cy="4375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Begrip ‘evangelisatie’ afkomstig uit Grieks (εὐαγγέλιον): verkondiging ‘goede nieuws’ / ‘evangelie’ van Jezus Christus </a:t>
            </a:r>
            <a:r>
              <a:rPr b="0" lang="nl-NL" sz="2600" spc="-1" strike="noStrike">
                <a:solidFill>
                  <a:srgbClr val="000000"/>
                </a:solidFill>
                <a:latin typeface="Calibri"/>
              </a:rPr>
              <a:t>(1 Korinthe 15:1-4)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Verkondiging aan hen die Christus niet hebben aangenomen als hun Heer en Heiland; bekering is het doel, in gehoorzaamheid aan </a:t>
            </a:r>
            <a:r>
              <a:rPr b="1" lang="nl-NL" sz="3400" spc="-1" strike="noStrike">
                <a:solidFill>
                  <a:srgbClr val="000000"/>
                </a:solidFill>
                <a:latin typeface="Calibri"/>
              </a:rPr>
              <a:t>dé grote opdracht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 die Christus gaf </a:t>
            </a:r>
            <a:r>
              <a:rPr b="0" lang="nl-NL" sz="2600" spc="-1" strike="noStrike">
                <a:solidFill>
                  <a:srgbClr val="000000"/>
                </a:solidFill>
                <a:latin typeface="Calibri"/>
              </a:rPr>
              <a:t>(Mattheüs 28:19-20; Markus 16:20)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1) Doorgaans wordt ‘evangelisatie’ als aanduiding gehanteerd voor de evangelieverkondiging in </a:t>
            </a:r>
            <a:r>
              <a:rPr b="0" i="1" lang="nl-NL" sz="3400" spc="-1" strike="noStrike" u="sng">
                <a:solidFill>
                  <a:srgbClr val="000000"/>
                </a:solidFill>
                <a:uFillTx/>
                <a:latin typeface="Calibri"/>
              </a:rPr>
              <a:t>gebieden mét christelijke historie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2) Over ‘missie’ of ‘zending’ wordt gesproken bij de verkondiging in </a:t>
            </a:r>
            <a:r>
              <a:rPr b="0" i="1" lang="nl-NL" sz="3400" spc="-1" strike="noStrike" u="sng">
                <a:solidFill>
                  <a:srgbClr val="000000"/>
                </a:solidFill>
                <a:uFillTx/>
                <a:latin typeface="Calibri"/>
              </a:rPr>
              <a:t>niet-christelijke gebieden</a:t>
            </a:r>
            <a:r>
              <a:rPr b="0" lang="nl-NL" sz="3400" spc="-1" strike="noStrike">
                <a:solidFill>
                  <a:srgbClr val="000000"/>
                </a:solidFill>
                <a:latin typeface="Calibri"/>
              </a:rPr>
              <a:t> (i.t.t. evangelisatie).  </a:t>
            </a:r>
            <a:endParaRPr b="0" lang="nl-NL" sz="3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9520" y="413640"/>
            <a:ext cx="11772360" cy="1501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1. Hét Bijbelse, levendmakende Evangelie van    Jezus Christus: rechtvaardiging én heiliging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Afbeelding 2" descr=""/>
          <p:cNvPicPr/>
          <p:nvPr/>
        </p:nvPicPr>
        <p:blipFill>
          <a:blip r:embed="rId1"/>
          <a:srcRect l="0" t="753" r="0" b="12291"/>
          <a:stretch/>
        </p:blipFill>
        <p:spPr>
          <a:xfrm>
            <a:off x="1118520" y="2438280"/>
            <a:ext cx="9911520" cy="4005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452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Rechtvaardigingsleer – Soteriologie: </a:t>
            </a:r>
            <a:br>
              <a:rPr sz="4400"/>
            </a:b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Evangelie van de Genade (genadebedeling) 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09960" y="2100960"/>
            <a:ext cx="11571840" cy="4467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Redding is de essentie van hét geloof in Jezus Christus, Gods Woord roept de mens op om zich te bekeren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(Johannes 3:3 (…) 6-7; 6:47; 14:6)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Het </a:t>
            </a:r>
            <a:r>
              <a:rPr b="1" lang="nl-NL" sz="3200" spc="-1" strike="noStrike">
                <a:solidFill>
                  <a:srgbClr val="ff0000"/>
                </a:solidFill>
                <a:latin typeface="Calibri"/>
              </a:rPr>
              <a:t>slechte</a:t>
            </a:r>
            <a:r>
              <a:rPr b="1" lang="nl-NL" sz="3200" spc="-1" strike="noStrike">
                <a:solidFill>
                  <a:srgbClr val="000000"/>
                </a:solidFill>
                <a:latin typeface="Calibri"/>
              </a:rPr>
              <a:t> nieuws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: géén mens is goed, niet één; wij derven allen de heerlijkheid Gods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(Psalmen 9:17-18; Openbaring 20:15; Lukas 12:5; Romeinen 3:12*; 3:23; 14:12; 2 Petrus 2:9; Handelingen 2:38-40)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Het </a:t>
            </a:r>
            <a:r>
              <a:rPr b="1" lang="nl-NL" sz="3200" spc="-1" strike="noStrike">
                <a:solidFill>
                  <a:srgbClr val="00b050"/>
                </a:solidFill>
                <a:latin typeface="Calibri"/>
              </a:rPr>
              <a:t>goede</a:t>
            </a:r>
            <a:r>
              <a:rPr b="1" lang="nl-NL" sz="3200" spc="-1" strike="noStrike">
                <a:solidFill>
                  <a:srgbClr val="000000"/>
                </a:solidFill>
                <a:latin typeface="Calibri"/>
              </a:rPr>
              <a:t> nieuws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: Christus, onze Heiland, is gekomen om zondaren zalig te maken; uit het geloof en niet uit de werken </a:t>
            </a: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(1 Tim. 1:15; Hebr. 9:22; Joh. 1:29; 1 Joh. 2:2; 4:10; Kol. 2:13-15; Gal. 1:6-12; Ef. 2:8-9; Rom. 11:6*)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Geloof in hét Evangelie; dood, begrafenis en opstanding; daar is kracht in het bloed! </a:t>
            </a:r>
            <a:r>
              <a:rPr b="0" lang="nl-NL" sz="2600" spc="-1" strike="noStrike">
                <a:solidFill>
                  <a:srgbClr val="000000"/>
                </a:solidFill>
                <a:latin typeface="Calibri"/>
              </a:rPr>
              <a:t>(1 Korinthe 15:1-4; Romeinen 3:24-25; 5:1; 5:9; Efeze 1:13; 4:30)</a:t>
            </a: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470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9000"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Evangelisatie vanuit Gods Woord, gericht tot het hart én het geweten: geestelijke drijfveren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91880" y="2209680"/>
            <a:ext cx="11808000" cy="4201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Een ieder moet opnieuw geboren worden om Gods konink-rijk te beërven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(Johannes 3:3-7)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Iedere gelegenheid (gelegen of ongelegen) dient aange-grepen te worden, te getuigen van Christus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 Timotheüs 4:2)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.  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Wereldgelijkvormigheid, het streven naar macht en het bevredigen van financiële verlangens zijn on-geestelijke drijfveren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(2 Korinthe 11:20; Galaten 6:13)</a:t>
            </a:r>
            <a:r>
              <a:rPr b="0" lang="nl-NL" sz="36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nl-NL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474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nl-NL" sz="4400" spc="-1" strike="noStrike">
                <a:solidFill>
                  <a:srgbClr val="000000"/>
                </a:solidFill>
                <a:latin typeface="Calibri Light"/>
              </a:rPr>
              <a:t>Getuigen vanuit de Bijbel in een geest van liefde en zachtmoedigheid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68920" y="2122560"/>
            <a:ext cx="11654280" cy="444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900" spc="-1" strike="noStrike">
                <a:solidFill>
                  <a:srgbClr val="000000"/>
                </a:solidFill>
                <a:latin typeface="Calibri"/>
              </a:rPr>
              <a:t>Getuigenis door christenen komt vanuit: </a:t>
            </a:r>
            <a:endParaRPr b="0" lang="nl-NL" sz="3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liefde voor God de Vader en Jezus Christus;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overtuiging dat niet-christenen met affectie benaderd en tot de Heer en Heiland gebracht moeten worden.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nl-NL" sz="11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arenR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Bijbel-kennis persoon in kaart brengen; zondebewustzijn?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arenR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Toenadering tot aanwezig kennis, om van daaruit te verkondigen.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arenR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Bij verkondiging evangelist bekrachtigt door Heilige Geest </a:t>
            </a:r>
            <a:r>
              <a:rPr b="0" lang="nl-NL" sz="2600" spc="-1" strike="noStrike">
                <a:solidFill>
                  <a:srgbClr val="000000"/>
                </a:solidFill>
                <a:latin typeface="Calibri"/>
              </a:rPr>
              <a:t>(Handelingen 1:8)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Application>LibreOffice/7.5.5.2$Windows_X86_64 LibreOffice_project/ca8fe7424262805f223b9a2334bc7181abbcbf5e</Application>
  <AppVersion>15.0000</AppVersion>
  <Words>1425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2023-07-15T20:49:23Z</dcterms:created>
  <dc:creator>Administrator</dc:creator>
  <dc:description/>
  <dc:language>nl-NL</dc:language>
  <cp:lastModifiedBy>Ben Mol</cp:lastModifiedBy>
  <dcterms:modified xsi:type="dcterms:W3CDTF">2024-04-14T13:52:49Z</dcterms:modified>
  <cp:revision>233</cp:revision>
  <dc:subject/>
  <dc:title>Evangelistiek en  Missiologie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Breedbeeld</vt:lpwstr>
  </property>
  <property fmtid="{D5CDD505-2E9C-101B-9397-08002B2CF9AE}" pid="4" name="Slides">
    <vt:i4>19</vt:i4>
  </property>
</Properties>
</file>