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320" r:id="rId3"/>
    <p:sldId id="319" r:id="rId4"/>
    <p:sldId id="321" r:id="rId5"/>
    <p:sldId id="322" r:id="rId6"/>
    <p:sldId id="323" r:id="rId7"/>
    <p:sldId id="325" r:id="rId8"/>
    <p:sldId id="326" r:id="rId9"/>
    <p:sldId id="327" r:id="rId10"/>
    <p:sldId id="328" r:id="rId11"/>
    <p:sldId id="332" r:id="rId12"/>
    <p:sldId id="333" r:id="rId13"/>
    <p:sldId id="334" r:id="rId14"/>
    <p:sldId id="335" r:id="rId15"/>
    <p:sldId id="343" r:id="rId16"/>
    <p:sldId id="344" r:id="rId17"/>
    <p:sldId id="329" r:id="rId18"/>
    <p:sldId id="345" r:id="rId19"/>
    <p:sldId id="330" r:id="rId20"/>
    <p:sldId id="331" r:id="rId21"/>
    <p:sldId id="339" r:id="rId22"/>
    <p:sldId id="336" r:id="rId23"/>
    <p:sldId id="337" r:id="rId24"/>
    <p:sldId id="338" r:id="rId25"/>
    <p:sldId id="341" r:id="rId26"/>
    <p:sldId id="346" r:id="rId27"/>
    <p:sldId id="347" r:id="rId28"/>
  </p:sldIdLst>
  <p:sldSz cx="12192000" cy="6858000"/>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8A5"/>
    <a:srgbClr val="6D3B0E"/>
    <a:srgbClr val="6F5D4F"/>
    <a:srgbClr val="548235"/>
    <a:srgbClr val="29BDFC"/>
    <a:srgbClr val="062D64"/>
    <a:srgbClr val="3B322B"/>
    <a:srgbClr val="B8B493"/>
    <a:srgbClr val="CFE3EE"/>
    <a:srgbClr val="FDF2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2" autoAdjust="0"/>
    <p:restoredTop sz="94660"/>
  </p:normalViewPr>
  <p:slideViewPr>
    <p:cSldViewPr snapToGrid="0">
      <p:cViewPr varScale="1">
        <p:scale>
          <a:sx n="103" d="100"/>
          <a:sy n="103" d="100"/>
        </p:scale>
        <p:origin x="11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0774A-7ED3-06BA-5ED4-79DABF20442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3D62040-B8FB-0A57-C9BB-A2BB8A49E0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39062C8-D37D-B521-3670-DCB59E21203D}"/>
              </a:ext>
            </a:extLst>
          </p:cNvPr>
          <p:cNvSpPr>
            <a:spLocks noGrp="1"/>
          </p:cNvSpPr>
          <p:nvPr>
            <p:ph type="dt" sz="half" idx="10"/>
          </p:nvPr>
        </p:nvSpPr>
        <p:spPr/>
        <p:txBody>
          <a:bodyPr/>
          <a:lstStyle/>
          <a:p>
            <a:fld id="{EB6B3273-95F6-4A4F-BC7E-F09B0635645C}" type="datetimeFigureOut">
              <a:rPr lang="nl-NL" smtClean="0"/>
              <a:t>12-4-2023</a:t>
            </a:fld>
            <a:endParaRPr lang="nl-NL"/>
          </a:p>
        </p:txBody>
      </p:sp>
      <p:sp>
        <p:nvSpPr>
          <p:cNvPr id="5" name="Tijdelijke aanduiding voor voettekst 4">
            <a:extLst>
              <a:ext uri="{FF2B5EF4-FFF2-40B4-BE49-F238E27FC236}">
                <a16:creationId xmlns:a16="http://schemas.microsoft.com/office/drawing/2014/main" id="{DD5A497D-B100-CE8B-A537-2D16A55F6B8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9EE722-E47E-650E-9D3E-240CD70DC1F6}"/>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17110482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2E505-9C7B-0DC1-72DF-1E3F24E55BA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4F88E5F-0ED4-C0A3-78B5-5039991E495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AA9D23-A031-BC56-03A5-8705CAB70956}"/>
              </a:ext>
            </a:extLst>
          </p:cNvPr>
          <p:cNvSpPr>
            <a:spLocks noGrp="1"/>
          </p:cNvSpPr>
          <p:nvPr>
            <p:ph type="dt" sz="half" idx="10"/>
          </p:nvPr>
        </p:nvSpPr>
        <p:spPr/>
        <p:txBody>
          <a:bodyPr/>
          <a:lstStyle/>
          <a:p>
            <a:fld id="{EB6B3273-95F6-4A4F-BC7E-F09B0635645C}" type="datetimeFigureOut">
              <a:rPr lang="nl-NL" smtClean="0"/>
              <a:t>12-4-2023</a:t>
            </a:fld>
            <a:endParaRPr lang="nl-NL"/>
          </a:p>
        </p:txBody>
      </p:sp>
      <p:sp>
        <p:nvSpPr>
          <p:cNvPr id="5" name="Tijdelijke aanduiding voor voettekst 4">
            <a:extLst>
              <a:ext uri="{FF2B5EF4-FFF2-40B4-BE49-F238E27FC236}">
                <a16:creationId xmlns:a16="http://schemas.microsoft.com/office/drawing/2014/main" id="{D231F146-B579-A83F-C9F8-0E15667E623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742C16C-A274-E6A5-7197-018FCEA1C4B7}"/>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17350396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08FC4C0-03E1-1904-C9EB-698C1926A27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3572B5B-3461-3755-6032-4E2E38A0DBE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E2525F-00E9-6E3C-4CF0-E12DCAF07F2B}"/>
              </a:ext>
            </a:extLst>
          </p:cNvPr>
          <p:cNvSpPr>
            <a:spLocks noGrp="1"/>
          </p:cNvSpPr>
          <p:nvPr>
            <p:ph type="dt" sz="half" idx="10"/>
          </p:nvPr>
        </p:nvSpPr>
        <p:spPr/>
        <p:txBody>
          <a:bodyPr/>
          <a:lstStyle/>
          <a:p>
            <a:fld id="{EB6B3273-95F6-4A4F-BC7E-F09B0635645C}" type="datetimeFigureOut">
              <a:rPr lang="nl-NL" smtClean="0"/>
              <a:t>12-4-2023</a:t>
            </a:fld>
            <a:endParaRPr lang="nl-NL"/>
          </a:p>
        </p:txBody>
      </p:sp>
      <p:sp>
        <p:nvSpPr>
          <p:cNvPr id="5" name="Tijdelijke aanduiding voor voettekst 4">
            <a:extLst>
              <a:ext uri="{FF2B5EF4-FFF2-40B4-BE49-F238E27FC236}">
                <a16:creationId xmlns:a16="http://schemas.microsoft.com/office/drawing/2014/main" id="{879A39E9-8772-CDB5-D13E-630530BFF13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4455BA-510E-B65C-8CB4-5627FCBCCF70}"/>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13143263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0E3D5-3ECD-2DFE-DF9A-D396F022C6D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C009F9D-F02B-3708-4CDF-6F8199B2239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77EB694-4D44-08FF-D1C0-F0DCC1915767}"/>
              </a:ext>
            </a:extLst>
          </p:cNvPr>
          <p:cNvSpPr>
            <a:spLocks noGrp="1"/>
          </p:cNvSpPr>
          <p:nvPr>
            <p:ph type="dt" sz="half" idx="10"/>
          </p:nvPr>
        </p:nvSpPr>
        <p:spPr/>
        <p:txBody>
          <a:bodyPr/>
          <a:lstStyle/>
          <a:p>
            <a:fld id="{EB6B3273-95F6-4A4F-BC7E-F09B0635645C}" type="datetimeFigureOut">
              <a:rPr lang="nl-NL" smtClean="0"/>
              <a:t>12-4-2023</a:t>
            </a:fld>
            <a:endParaRPr lang="nl-NL"/>
          </a:p>
        </p:txBody>
      </p:sp>
      <p:sp>
        <p:nvSpPr>
          <p:cNvPr id="5" name="Tijdelijke aanduiding voor voettekst 4">
            <a:extLst>
              <a:ext uri="{FF2B5EF4-FFF2-40B4-BE49-F238E27FC236}">
                <a16:creationId xmlns:a16="http://schemas.microsoft.com/office/drawing/2014/main" id="{325B5A22-C241-3425-62DD-6D19D2F583A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4AFBA8-9291-7125-5991-723190C7EDF4}"/>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6633872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2F45A-14A7-CE1E-A758-EEC881987DB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D6A9ACA-F351-8571-5627-7B9845C371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8523726-9CF9-B832-5C78-606141C8CC3B}"/>
              </a:ext>
            </a:extLst>
          </p:cNvPr>
          <p:cNvSpPr>
            <a:spLocks noGrp="1"/>
          </p:cNvSpPr>
          <p:nvPr>
            <p:ph type="dt" sz="half" idx="10"/>
          </p:nvPr>
        </p:nvSpPr>
        <p:spPr/>
        <p:txBody>
          <a:bodyPr/>
          <a:lstStyle/>
          <a:p>
            <a:fld id="{EB6B3273-95F6-4A4F-BC7E-F09B0635645C}" type="datetimeFigureOut">
              <a:rPr lang="nl-NL" smtClean="0"/>
              <a:t>12-4-2023</a:t>
            </a:fld>
            <a:endParaRPr lang="nl-NL"/>
          </a:p>
        </p:txBody>
      </p:sp>
      <p:sp>
        <p:nvSpPr>
          <p:cNvPr id="5" name="Tijdelijke aanduiding voor voettekst 4">
            <a:extLst>
              <a:ext uri="{FF2B5EF4-FFF2-40B4-BE49-F238E27FC236}">
                <a16:creationId xmlns:a16="http://schemas.microsoft.com/office/drawing/2014/main" id="{7546D63E-9965-A55A-0BD6-599FED0490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011A3D-2D79-4F92-F177-09FEEFD97283}"/>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30666865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3BEE3-7D0D-009A-34F5-5A5FE135A1C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7B28D25-4D2C-8520-FFAD-46ABDB05CE2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B816CE6-8A7B-120C-4B73-A177CA6A198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E0D800E-00C4-7E49-A640-E34741374795}"/>
              </a:ext>
            </a:extLst>
          </p:cNvPr>
          <p:cNvSpPr>
            <a:spLocks noGrp="1"/>
          </p:cNvSpPr>
          <p:nvPr>
            <p:ph type="dt" sz="half" idx="10"/>
          </p:nvPr>
        </p:nvSpPr>
        <p:spPr/>
        <p:txBody>
          <a:bodyPr/>
          <a:lstStyle/>
          <a:p>
            <a:fld id="{EB6B3273-95F6-4A4F-BC7E-F09B0635645C}" type="datetimeFigureOut">
              <a:rPr lang="nl-NL" smtClean="0"/>
              <a:t>12-4-2023</a:t>
            </a:fld>
            <a:endParaRPr lang="nl-NL"/>
          </a:p>
        </p:txBody>
      </p:sp>
      <p:sp>
        <p:nvSpPr>
          <p:cNvPr id="6" name="Tijdelijke aanduiding voor voettekst 5">
            <a:extLst>
              <a:ext uri="{FF2B5EF4-FFF2-40B4-BE49-F238E27FC236}">
                <a16:creationId xmlns:a16="http://schemas.microsoft.com/office/drawing/2014/main" id="{2BC740B3-F302-2662-178D-774C36E1587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6B2532-3428-99CA-AE37-0EC60822026A}"/>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22589978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4A999-A750-262A-7BBF-D2CB50A47DF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69C24B1-5CF5-25B7-0B33-7967F81D0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EA318DD-709F-1FD0-800D-3E81BAD4307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BF4B7B1-6759-E24A-C937-73CECC65C7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22F648D-0EEF-47BD-F935-25E3818A56A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9BE83C6-F632-76AC-F070-7362812321FF}"/>
              </a:ext>
            </a:extLst>
          </p:cNvPr>
          <p:cNvSpPr>
            <a:spLocks noGrp="1"/>
          </p:cNvSpPr>
          <p:nvPr>
            <p:ph type="dt" sz="half" idx="10"/>
          </p:nvPr>
        </p:nvSpPr>
        <p:spPr/>
        <p:txBody>
          <a:bodyPr/>
          <a:lstStyle/>
          <a:p>
            <a:fld id="{EB6B3273-95F6-4A4F-BC7E-F09B0635645C}" type="datetimeFigureOut">
              <a:rPr lang="nl-NL" smtClean="0"/>
              <a:t>12-4-2023</a:t>
            </a:fld>
            <a:endParaRPr lang="nl-NL"/>
          </a:p>
        </p:txBody>
      </p:sp>
      <p:sp>
        <p:nvSpPr>
          <p:cNvPr id="8" name="Tijdelijke aanduiding voor voettekst 7">
            <a:extLst>
              <a:ext uri="{FF2B5EF4-FFF2-40B4-BE49-F238E27FC236}">
                <a16:creationId xmlns:a16="http://schemas.microsoft.com/office/drawing/2014/main" id="{942579D6-0193-27B5-031B-EDBD8F3F784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3060A0F-C8FE-7402-7E54-4706D397B1F1}"/>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32483048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B63AD-9FAC-57D0-0661-F966BC70E7A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AB37640-7F78-C41A-C841-C0A0AD7932D2}"/>
              </a:ext>
            </a:extLst>
          </p:cNvPr>
          <p:cNvSpPr>
            <a:spLocks noGrp="1"/>
          </p:cNvSpPr>
          <p:nvPr>
            <p:ph type="dt" sz="half" idx="10"/>
          </p:nvPr>
        </p:nvSpPr>
        <p:spPr/>
        <p:txBody>
          <a:bodyPr/>
          <a:lstStyle/>
          <a:p>
            <a:fld id="{EB6B3273-95F6-4A4F-BC7E-F09B0635645C}" type="datetimeFigureOut">
              <a:rPr lang="nl-NL" smtClean="0"/>
              <a:t>12-4-2023</a:t>
            </a:fld>
            <a:endParaRPr lang="nl-NL"/>
          </a:p>
        </p:txBody>
      </p:sp>
      <p:sp>
        <p:nvSpPr>
          <p:cNvPr id="4" name="Tijdelijke aanduiding voor voettekst 3">
            <a:extLst>
              <a:ext uri="{FF2B5EF4-FFF2-40B4-BE49-F238E27FC236}">
                <a16:creationId xmlns:a16="http://schemas.microsoft.com/office/drawing/2014/main" id="{3514B671-9771-33F8-95C9-DB2DC4DBEA4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2F85C07-96DF-0F8F-0741-4763E10B8E5D}"/>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37448835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FF8ED8D-EDC7-FD97-60B7-8B14EA981C13}"/>
              </a:ext>
            </a:extLst>
          </p:cNvPr>
          <p:cNvSpPr>
            <a:spLocks noGrp="1"/>
          </p:cNvSpPr>
          <p:nvPr>
            <p:ph type="dt" sz="half" idx="10"/>
          </p:nvPr>
        </p:nvSpPr>
        <p:spPr/>
        <p:txBody>
          <a:bodyPr/>
          <a:lstStyle/>
          <a:p>
            <a:fld id="{EB6B3273-95F6-4A4F-BC7E-F09B0635645C}" type="datetimeFigureOut">
              <a:rPr lang="nl-NL" smtClean="0"/>
              <a:t>12-4-2023</a:t>
            </a:fld>
            <a:endParaRPr lang="nl-NL"/>
          </a:p>
        </p:txBody>
      </p:sp>
      <p:sp>
        <p:nvSpPr>
          <p:cNvPr id="3" name="Tijdelijke aanduiding voor voettekst 2">
            <a:extLst>
              <a:ext uri="{FF2B5EF4-FFF2-40B4-BE49-F238E27FC236}">
                <a16:creationId xmlns:a16="http://schemas.microsoft.com/office/drawing/2014/main" id="{CD52EE8B-A3CA-BAE0-81F7-084687021B3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10B659C-7E41-FE89-0295-A926AA5682FD}"/>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27989352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6E8C9-A927-6ED8-FCFE-AA6E578CAE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F393628-3970-97E5-9E5F-AE64B6341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63B24AC-8247-0A9E-9D0C-B9CA9510B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520D3D8-0E74-FB9F-1A3E-F7900111C4AB}"/>
              </a:ext>
            </a:extLst>
          </p:cNvPr>
          <p:cNvSpPr>
            <a:spLocks noGrp="1"/>
          </p:cNvSpPr>
          <p:nvPr>
            <p:ph type="dt" sz="half" idx="10"/>
          </p:nvPr>
        </p:nvSpPr>
        <p:spPr/>
        <p:txBody>
          <a:bodyPr/>
          <a:lstStyle/>
          <a:p>
            <a:fld id="{EB6B3273-95F6-4A4F-BC7E-F09B0635645C}" type="datetimeFigureOut">
              <a:rPr lang="nl-NL" smtClean="0"/>
              <a:t>12-4-2023</a:t>
            </a:fld>
            <a:endParaRPr lang="nl-NL"/>
          </a:p>
        </p:txBody>
      </p:sp>
      <p:sp>
        <p:nvSpPr>
          <p:cNvPr id="6" name="Tijdelijke aanduiding voor voettekst 5">
            <a:extLst>
              <a:ext uri="{FF2B5EF4-FFF2-40B4-BE49-F238E27FC236}">
                <a16:creationId xmlns:a16="http://schemas.microsoft.com/office/drawing/2014/main" id="{0F9E186C-FED3-69B8-110E-9BDBE7AF18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E93B665-A532-C1BE-A276-0A4CC597337A}"/>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13462693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EE774-1D2D-97FD-5F58-6567C2858DA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AD76C0E-48F0-4047-C2E0-F3392D7BAF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6FD2901-56C5-6773-5212-976F69BBC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1B7A898-14CA-DB3F-E9D6-01FD10823F49}"/>
              </a:ext>
            </a:extLst>
          </p:cNvPr>
          <p:cNvSpPr>
            <a:spLocks noGrp="1"/>
          </p:cNvSpPr>
          <p:nvPr>
            <p:ph type="dt" sz="half" idx="10"/>
          </p:nvPr>
        </p:nvSpPr>
        <p:spPr/>
        <p:txBody>
          <a:bodyPr/>
          <a:lstStyle/>
          <a:p>
            <a:fld id="{EB6B3273-95F6-4A4F-BC7E-F09B0635645C}" type="datetimeFigureOut">
              <a:rPr lang="nl-NL" smtClean="0"/>
              <a:t>12-4-2023</a:t>
            </a:fld>
            <a:endParaRPr lang="nl-NL"/>
          </a:p>
        </p:txBody>
      </p:sp>
      <p:sp>
        <p:nvSpPr>
          <p:cNvPr id="6" name="Tijdelijke aanduiding voor voettekst 5">
            <a:extLst>
              <a:ext uri="{FF2B5EF4-FFF2-40B4-BE49-F238E27FC236}">
                <a16:creationId xmlns:a16="http://schemas.microsoft.com/office/drawing/2014/main" id="{BADD7488-A0A1-B9C3-3586-28D00AE5C5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9A1EF5A-1F35-697D-77F3-8222DE5C1AE4}"/>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22734009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589436B-2C87-0358-9EBD-C0C271EDD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6DBE2F3-65D9-45E4-8DC0-F04A9D957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8E58BA-D97B-C001-D425-195926F7D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B3273-95F6-4A4F-BC7E-F09B0635645C}" type="datetimeFigureOut">
              <a:rPr lang="nl-NL" smtClean="0"/>
              <a:t>12-4-2023</a:t>
            </a:fld>
            <a:endParaRPr lang="nl-NL"/>
          </a:p>
        </p:txBody>
      </p:sp>
      <p:sp>
        <p:nvSpPr>
          <p:cNvPr id="5" name="Tijdelijke aanduiding voor voettekst 4">
            <a:extLst>
              <a:ext uri="{FF2B5EF4-FFF2-40B4-BE49-F238E27FC236}">
                <a16:creationId xmlns:a16="http://schemas.microsoft.com/office/drawing/2014/main" id="{8168C835-27FC-4A47-3E4E-A6C68906EF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A78D42A-684C-A026-A5BC-87FE0287CE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6F70A-8139-49E1-A689-6AA0C3B7B23F}" type="slidenum">
              <a:rPr lang="nl-NL" smtClean="0"/>
              <a:t>‹nr.›</a:t>
            </a:fld>
            <a:endParaRPr lang="nl-NL"/>
          </a:p>
        </p:txBody>
      </p:sp>
    </p:spTree>
    <p:extLst>
      <p:ext uri="{BB962C8B-B14F-4D97-AF65-F5344CB8AC3E}">
        <p14:creationId xmlns:p14="http://schemas.microsoft.com/office/powerpoint/2010/main" val="281490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C59F82AE-E469-DB9A-DAAA-EB69A87D08C3}"/>
              </a:ext>
            </a:extLst>
          </p:cNvPr>
          <p:cNvSpPr/>
          <p:nvPr/>
        </p:nvSpPr>
        <p:spPr>
          <a:xfrm>
            <a:off x="1" y="0"/>
            <a:ext cx="12258136" cy="6857999"/>
          </a:xfrm>
          <a:prstGeom prst="rect">
            <a:avLst/>
          </a:prstGeom>
          <a:solidFill>
            <a:srgbClr val="F6E1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 name="Afbeelding 3">
            <a:extLst>
              <a:ext uri="{FF2B5EF4-FFF2-40B4-BE49-F238E27FC236}">
                <a16:creationId xmlns:a16="http://schemas.microsoft.com/office/drawing/2014/main" id="{43DF2C84-FF2B-20F0-3DA1-FADFD574DDDA}"/>
              </a:ext>
            </a:extLst>
          </p:cNvPr>
          <p:cNvPicPr>
            <a:picLocks noChangeAspect="1"/>
          </p:cNvPicPr>
          <p:nvPr/>
        </p:nvPicPr>
        <p:blipFill>
          <a:blip r:embed="rId2"/>
          <a:stretch>
            <a:fillRect/>
          </a:stretch>
        </p:blipFill>
        <p:spPr>
          <a:xfrm>
            <a:off x="0" y="0"/>
            <a:ext cx="7563929" cy="6858000"/>
          </a:xfrm>
          <a:prstGeom prst="rect">
            <a:avLst/>
          </a:prstGeom>
        </p:spPr>
      </p:pic>
      <p:sp>
        <p:nvSpPr>
          <p:cNvPr id="2" name="Tekstvak 1">
            <a:extLst>
              <a:ext uri="{FF2B5EF4-FFF2-40B4-BE49-F238E27FC236}">
                <a16:creationId xmlns:a16="http://schemas.microsoft.com/office/drawing/2014/main" id="{DDA17C6B-9ED4-E7AA-2B74-38748272084B}"/>
              </a:ext>
            </a:extLst>
          </p:cNvPr>
          <p:cNvSpPr txBox="1"/>
          <p:nvPr/>
        </p:nvSpPr>
        <p:spPr>
          <a:xfrm>
            <a:off x="8350898" y="793102"/>
            <a:ext cx="2715808" cy="1015663"/>
          </a:xfrm>
          <a:prstGeom prst="rect">
            <a:avLst/>
          </a:prstGeom>
          <a:noFill/>
        </p:spPr>
        <p:txBody>
          <a:bodyPr wrap="none" rtlCol="0">
            <a:spAutoFit/>
          </a:bodyPr>
          <a:lstStyle/>
          <a:p>
            <a:r>
              <a:rPr lang="nl-NL" sz="6000" dirty="0">
                <a:solidFill>
                  <a:srgbClr val="29BDFC"/>
                </a:solidFill>
              </a:rPr>
              <a:t>AMOS 4</a:t>
            </a:r>
          </a:p>
        </p:txBody>
      </p:sp>
    </p:spTree>
    <p:extLst>
      <p:ext uri="{BB962C8B-B14F-4D97-AF65-F5344CB8AC3E}">
        <p14:creationId xmlns:p14="http://schemas.microsoft.com/office/powerpoint/2010/main" val="39370100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95069-968C-4E3C-B95F-DA826F307F24}"/>
              </a:ext>
            </a:extLst>
          </p:cNvPr>
          <p:cNvSpPr>
            <a:spLocks noGrp="1"/>
          </p:cNvSpPr>
          <p:nvPr>
            <p:ph type="title"/>
          </p:nvPr>
        </p:nvSpPr>
        <p:spPr>
          <a:xfrm>
            <a:off x="2125824" y="365127"/>
            <a:ext cx="8175171" cy="863600"/>
          </a:xfrm>
        </p:spPr>
        <p:txBody>
          <a:bodyPr/>
          <a:lstStyle/>
          <a:p>
            <a:r>
              <a:rPr lang="nl-NL" b="1" dirty="0">
                <a:solidFill>
                  <a:schemeClr val="accent6">
                    <a:lumMod val="50000"/>
                  </a:schemeClr>
                </a:solidFill>
              </a:rPr>
              <a:t>De andere kant van de eed van God</a:t>
            </a:r>
          </a:p>
        </p:txBody>
      </p:sp>
      <p:sp>
        <p:nvSpPr>
          <p:cNvPr id="3" name="Tijdelijke aanduiding voor inhoud 2">
            <a:extLst>
              <a:ext uri="{FF2B5EF4-FFF2-40B4-BE49-F238E27FC236}">
                <a16:creationId xmlns:a16="http://schemas.microsoft.com/office/drawing/2014/main" id="{12A65BED-6233-9C3E-0412-AED0BF223A36}"/>
              </a:ext>
            </a:extLst>
          </p:cNvPr>
          <p:cNvSpPr>
            <a:spLocks noGrp="1"/>
          </p:cNvSpPr>
          <p:nvPr>
            <p:ph idx="1"/>
          </p:nvPr>
        </p:nvSpPr>
        <p:spPr>
          <a:xfrm>
            <a:off x="345233" y="1343025"/>
            <a:ext cx="11476653" cy="3686176"/>
          </a:xfrm>
          <a:solidFill>
            <a:schemeClr val="accent6">
              <a:lumMod val="50000"/>
            </a:schemeClr>
          </a:solidFill>
        </p:spPr>
        <p:txBody>
          <a:bodyPr>
            <a:noAutofit/>
          </a:bodyPr>
          <a:lstStyle/>
          <a:p>
            <a:pPr marL="0" indent="0">
              <a:buNone/>
            </a:pPr>
            <a:r>
              <a:rPr lang="nl-NL" sz="3000" dirty="0">
                <a:solidFill>
                  <a:schemeClr val="bg1"/>
                </a:solidFill>
              </a:rPr>
              <a:t>Numeri 14:28-30 Zowaar Ik leef, luidt het woord des HEREN, </a:t>
            </a:r>
            <a:br>
              <a:rPr lang="nl-NL" sz="3000" dirty="0">
                <a:solidFill>
                  <a:schemeClr val="bg1"/>
                </a:solidFill>
              </a:rPr>
            </a:br>
            <a:r>
              <a:rPr lang="nl-NL" sz="3000" dirty="0">
                <a:solidFill>
                  <a:schemeClr val="bg1"/>
                </a:solidFill>
              </a:rPr>
              <a:t>Ik zal zeker met u doen gelijk gij te mijnen aanhoren gesproken hebt! </a:t>
            </a:r>
            <a:br>
              <a:rPr lang="nl-NL" sz="3000" dirty="0">
                <a:solidFill>
                  <a:schemeClr val="bg1"/>
                </a:solidFill>
              </a:rPr>
            </a:br>
            <a:r>
              <a:rPr lang="nl-NL" sz="3000" dirty="0">
                <a:solidFill>
                  <a:schemeClr val="bg1"/>
                </a:solidFill>
              </a:rPr>
              <a:t>In deze woestijn zullen uw lijken vallen, namelijk zovelen als er van u geteld zijn, naar uw volle getal, van twintig jaar oud en daarboven, omdat gij tegen Mij gemord hebt. Voorwaar, gij zult niet komen in het land, waarvan Ik gezworen heb u daarin te doen wonen, behalve Kaleb, de zoon van </a:t>
            </a:r>
            <a:r>
              <a:rPr lang="nl-NL" sz="3000" dirty="0" err="1">
                <a:solidFill>
                  <a:schemeClr val="bg1"/>
                </a:solidFill>
              </a:rPr>
              <a:t>Jefunne</a:t>
            </a:r>
            <a:r>
              <a:rPr lang="nl-NL" sz="3000" dirty="0">
                <a:solidFill>
                  <a:schemeClr val="bg1"/>
                </a:solidFill>
              </a:rPr>
              <a:t> en Jozua, de zoon van </a:t>
            </a:r>
            <a:r>
              <a:rPr lang="nl-NL" sz="3000" dirty="0" err="1">
                <a:solidFill>
                  <a:schemeClr val="bg1"/>
                </a:solidFill>
              </a:rPr>
              <a:t>Nun</a:t>
            </a:r>
            <a:r>
              <a:rPr lang="nl-NL" sz="3000" dirty="0">
                <a:solidFill>
                  <a:schemeClr val="bg1"/>
                </a:solidFill>
              </a:rPr>
              <a:t>!</a:t>
            </a:r>
          </a:p>
          <a:p>
            <a:pPr marL="0" indent="0">
              <a:buNone/>
            </a:pPr>
            <a:r>
              <a:rPr lang="nl-NL" sz="3000" dirty="0">
                <a:solidFill>
                  <a:schemeClr val="bg1"/>
                </a:solidFill>
              </a:rPr>
              <a:t>Amos 4:2,3 De Heere </a:t>
            </a:r>
            <a:r>
              <a:rPr lang="nl-NL" sz="3000" dirty="0" err="1">
                <a:solidFill>
                  <a:schemeClr val="bg1"/>
                </a:solidFill>
              </a:rPr>
              <a:t>HEERE</a:t>
            </a:r>
            <a:r>
              <a:rPr lang="nl-NL" sz="3000" dirty="0">
                <a:solidFill>
                  <a:schemeClr val="bg1"/>
                </a:solidFill>
              </a:rPr>
              <a:t> heeft gezworen bij Zijn heiligheid…</a:t>
            </a:r>
          </a:p>
        </p:txBody>
      </p:sp>
      <p:sp>
        <p:nvSpPr>
          <p:cNvPr id="5" name="Tekstvak 4">
            <a:extLst>
              <a:ext uri="{FF2B5EF4-FFF2-40B4-BE49-F238E27FC236}">
                <a16:creationId xmlns:a16="http://schemas.microsoft.com/office/drawing/2014/main" id="{29CDD126-D8F1-9E08-A394-24F9070C7856}"/>
              </a:ext>
            </a:extLst>
          </p:cNvPr>
          <p:cNvSpPr txBox="1"/>
          <p:nvPr/>
        </p:nvSpPr>
        <p:spPr>
          <a:xfrm>
            <a:off x="0" y="5208812"/>
            <a:ext cx="12191999" cy="1446550"/>
          </a:xfrm>
          <a:prstGeom prst="rect">
            <a:avLst/>
          </a:prstGeom>
          <a:noFill/>
        </p:spPr>
        <p:txBody>
          <a:bodyPr wrap="square">
            <a:spAutoFit/>
          </a:bodyPr>
          <a:lstStyle/>
          <a:p>
            <a:pPr algn="ctr"/>
            <a:r>
              <a:rPr lang="nl-NL" sz="4400" b="1" dirty="0">
                <a:solidFill>
                  <a:schemeClr val="accent6">
                    <a:lumMod val="50000"/>
                  </a:schemeClr>
                </a:solidFill>
                <a:latin typeface="+mj-lt"/>
              </a:rPr>
              <a:t>Als de Heere een eed zweert bij zichzelf </a:t>
            </a:r>
          </a:p>
          <a:p>
            <a:pPr algn="ctr"/>
            <a:r>
              <a:rPr lang="nl-NL" sz="4400" b="1" dirty="0">
                <a:solidFill>
                  <a:schemeClr val="accent6">
                    <a:lumMod val="50000"/>
                  </a:schemeClr>
                </a:solidFill>
                <a:latin typeface="+mj-lt"/>
              </a:rPr>
              <a:t>is Hij zeer diep geraakt</a:t>
            </a:r>
          </a:p>
        </p:txBody>
      </p:sp>
    </p:spTree>
    <p:extLst>
      <p:ext uri="{BB962C8B-B14F-4D97-AF65-F5344CB8AC3E}">
        <p14:creationId xmlns:p14="http://schemas.microsoft.com/office/powerpoint/2010/main" val="1556548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at betekent Isra'Els ballingschap? - MessiaNieuws">
            <a:extLst>
              <a:ext uri="{FF2B5EF4-FFF2-40B4-BE49-F238E27FC236}">
                <a16:creationId xmlns:a16="http://schemas.microsoft.com/office/drawing/2014/main" id="{1DD99075-D00F-4E5B-D3C4-61B493C2BF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2CE3BFB-8761-38C0-61FA-EC198DD81420}"/>
              </a:ext>
            </a:extLst>
          </p:cNvPr>
          <p:cNvSpPr>
            <a:spLocks noGrp="1"/>
          </p:cNvSpPr>
          <p:nvPr>
            <p:ph type="title"/>
          </p:nvPr>
        </p:nvSpPr>
        <p:spPr>
          <a:xfrm>
            <a:off x="4823927" y="223934"/>
            <a:ext cx="7595119" cy="1325563"/>
          </a:xfrm>
        </p:spPr>
        <p:txBody>
          <a:bodyPr>
            <a:normAutofit/>
          </a:bodyPr>
          <a:lstStyle/>
          <a:p>
            <a:r>
              <a:rPr lang="nl-NL" sz="4000" b="1" dirty="0">
                <a:solidFill>
                  <a:schemeClr val="bg1"/>
                </a:solidFill>
                <a:highlight>
                  <a:srgbClr val="6F5D4F"/>
                </a:highlight>
              </a:rPr>
              <a:t>Dat men u zal optrekken met haken </a:t>
            </a:r>
            <a:br>
              <a:rPr lang="nl-NL" sz="4000" b="1" dirty="0">
                <a:solidFill>
                  <a:schemeClr val="bg1"/>
                </a:solidFill>
                <a:highlight>
                  <a:srgbClr val="6F5D4F"/>
                </a:highlight>
              </a:rPr>
            </a:br>
            <a:r>
              <a:rPr lang="nl-NL" sz="4000" b="1" dirty="0">
                <a:solidFill>
                  <a:schemeClr val="bg1"/>
                </a:solidFill>
                <a:highlight>
                  <a:srgbClr val="6F5D4F"/>
                </a:highlight>
              </a:rPr>
              <a:t>en wie na u overblijft, met vishaken</a:t>
            </a:r>
          </a:p>
        </p:txBody>
      </p:sp>
    </p:spTree>
    <p:extLst>
      <p:ext uri="{BB962C8B-B14F-4D97-AF65-F5344CB8AC3E}">
        <p14:creationId xmlns:p14="http://schemas.microsoft.com/office/powerpoint/2010/main" val="31810258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E43B4-30F0-62D1-C85C-479B476931A1}"/>
              </a:ext>
            </a:extLst>
          </p:cNvPr>
          <p:cNvSpPr>
            <a:spLocks noGrp="1"/>
          </p:cNvSpPr>
          <p:nvPr>
            <p:ph type="title"/>
          </p:nvPr>
        </p:nvSpPr>
        <p:spPr>
          <a:xfrm>
            <a:off x="950168" y="961053"/>
            <a:ext cx="10515600" cy="2467947"/>
          </a:xfrm>
        </p:spPr>
        <p:txBody>
          <a:bodyPr>
            <a:noAutofit/>
          </a:bodyPr>
          <a:lstStyle/>
          <a:p>
            <a:r>
              <a:rPr lang="nl-NL" sz="2800" dirty="0">
                <a:latin typeface="Arial" panose="020B0604020202020204" pitchFamily="34" charset="0"/>
                <a:cs typeface="Arial" panose="020B0604020202020204" pitchFamily="34" charset="0"/>
              </a:rPr>
              <a:t>AMOS 4:4,5 Kom naar Bethel en zondig, naar Gilgal om veel te zondigen. Breng in de morgen uw offers, en elke derde dag uw tienden. Laat van het gezuurde brood een lofoffer in rook opgaan, kondig luid vrijwillige gaven aan, laat het horen, want zo wilt u het toch graag, Israëlieten, spreekt de Heere </a:t>
            </a:r>
            <a:r>
              <a:rPr lang="nl-NL" sz="2800" dirty="0" err="1">
                <a:latin typeface="Arial" panose="020B0604020202020204" pitchFamily="34" charset="0"/>
                <a:cs typeface="Arial" panose="020B0604020202020204" pitchFamily="34" charset="0"/>
              </a:rPr>
              <a:t>Heere</a:t>
            </a:r>
            <a:r>
              <a:rPr lang="nl-NL" sz="2800" dirty="0">
                <a:latin typeface="Arial" panose="020B0604020202020204" pitchFamily="34" charset="0"/>
                <a:cs typeface="Arial" panose="020B0604020202020204" pitchFamily="34" charset="0"/>
              </a:rPr>
              <a:t>.</a:t>
            </a:r>
          </a:p>
        </p:txBody>
      </p:sp>
      <p:sp>
        <p:nvSpPr>
          <p:cNvPr id="4" name="Tekstvak 3">
            <a:extLst>
              <a:ext uri="{FF2B5EF4-FFF2-40B4-BE49-F238E27FC236}">
                <a16:creationId xmlns:a16="http://schemas.microsoft.com/office/drawing/2014/main" id="{9E6B64F9-242E-6EB9-A194-D87A7A87C526}"/>
              </a:ext>
            </a:extLst>
          </p:cNvPr>
          <p:cNvSpPr txBox="1"/>
          <p:nvPr/>
        </p:nvSpPr>
        <p:spPr>
          <a:xfrm>
            <a:off x="3047223" y="0"/>
            <a:ext cx="6097554" cy="1046440"/>
          </a:xfrm>
          <a:prstGeom prst="rect">
            <a:avLst/>
          </a:prstGeom>
          <a:noFill/>
        </p:spPr>
        <p:txBody>
          <a:bodyPr wrap="square">
            <a:spAutoFit/>
          </a:bodyPr>
          <a:lstStyle/>
          <a:p>
            <a:r>
              <a:rPr lang="nl-NL" sz="4400" dirty="0">
                <a:cs typeface="Arial" panose="020B0604020202020204" pitchFamily="34" charset="0"/>
              </a:rPr>
              <a:t>God draait de boel om </a:t>
            </a:r>
            <a:br>
              <a:rPr lang="nl-NL" sz="1600" dirty="0">
                <a:latin typeface="Arial" panose="020B0604020202020204" pitchFamily="34" charset="0"/>
                <a:cs typeface="Arial" panose="020B0604020202020204" pitchFamily="34" charset="0"/>
              </a:rPr>
            </a:br>
            <a:endParaRPr lang="nl-NL" dirty="0"/>
          </a:p>
        </p:txBody>
      </p:sp>
      <p:pic>
        <p:nvPicPr>
          <p:cNvPr id="7" name="Afbeelding 6">
            <a:extLst>
              <a:ext uri="{FF2B5EF4-FFF2-40B4-BE49-F238E27FC236}">
                <a16:creationId xmlns:a16="http://schemas.microsoft.com/office/drawing/2014/main" id="{2A06AC8B-3215-3850-A7C3-BFD022619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803" y="3394045"/>
            <a:ext cx="9368756" cy="3463955"/>
          </a:xfrm>
          <a:prstGeom prst="rect">
            <a:avLst/>
          </a:prstGeom>
        </p:spPr>
      </p:pic>
    </p:spTree>
    <p:extLst>
      <p:ext uri="{BB962C8B-B14F-4D97-AF65-F5344CB8AC3E}">
        <p14:creationId xmlns:p14="http://schemas.microsoft.com/office/powerpoint/2010/main" val="33198178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86FEEE4-3521-4F34-8ACE-05B6BD303568}"/>
              </a:ext>
            </a:extLst>
          </p:cNvPr>
          <p:cNvSpPr>
            <a:spLocks noGrp="1"/>
          </p:cNvSpPr>
          <p:nvPr>
            <p:ph idx="1"/>
          </p:nvPr>
        </p:nvSpPr>
        <p:spPr>
          <a:xfrm>
            <a:off x="0" y="0"/>
            <a:ext cx="12192000" cy="6858000"/>
          </a:xfrm>
          <a:solidFill>
            <a:schemeClr val="accent6">
              <a:lumMod val="75000"/>
            </a:schemeClr>
          </a:solidFill>
        </p:spPr>
        <p:txBody>
          <a:bodyPr>
            <a:normAutofit/>
          </a:bodyPr>
          <a:lstStyle/>
          <a:p>
            <a:pPr marL="0" indent="0">
              <a:lnSpc>
                <a:spcPct val="100000"/>
              </a:lnSpc>
              <a:spcAft>
                <a:spcPts val="1000"/>
              </a:spcAft>
              <a:buNone/>
            </a:pPr>
            <a:r>
              <a:rPr lang="nl-NL" dirty="0">
                <a:solidFill>
                  <a:schemeClr val="bg1"/>
                </a:solidFill>
                <a:latin typeface="Arial" panose="020B0604020202020204" pitchFamily="34" charset="0"/>
                <a:ea typeface="Calibri" panose="020F0502020204030204" pitchFamily="34" charset="0"/>
                <a:cs typeface="Arial" panose="020B0604020202020204" pitchFamily="34" charset="0"/>
              </a:rPr>
              <a:t>	</a:t>
            </a:r>
            <a:br>
              <a:rPr lang="nl-NL" dirty="0">
                <a:solidFill>
                  <a:schemeClr val="bg1"/>
                </a:solidFill>
                <a:latin typeface="Arial" panose="020B0604020202020204" pitchFamily="34" charset="0"/>
                <a:ea typeface="Calibri" panose="020F0502020204030204" pitchFamily="34" charset="0"/>
                <a:cs typeface="Arial" panose="020B0604020202020204" pitchFamily="34" charset="0"/>
              </a:rPr>
            </a:br>
            <a:r>
              <a:rPr lang="nl-NL"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nl-NL" b="1" i="1" dirty="0">
                <a:solidFill>
                  <a:schemeClr val="bg1"/>
                </a:solidFill>
                <a:effectLst/>
                <a:ea typeface="Calibri" panose="020F0502020204030204" pitchFamily="34" charset="0"/>
                <a:cs typeface="Arial" panose="020B0604020202020204" pitchFamily="34" charset="0"/>
              </a:rPr>
              <a:t>Prediker 4:17 </a:t>
            </a:r>
            <a:r>
              <a:rPr lang="nl-NL" dirty="0">
                <a:solidFill>
                  <a:schemeClr val="bg1"/>
                </a:solidFill>
                <a:effectLst/>
                <a:ea typeface="Calibri" panose="020F0502020204030204" pitchFamily="34" charset="0"/>
                <a:cs typeface="Arial" panose="020B0604020202020204" pitchFamily="34" charset="0"/>
              </a:rPr>
              <a:t>Betreed Gods tempel met bescheiden tred. Je kunt er beter 	heen gaan om te luisteren dan om er het offer van een dwaas te brengen. 	Zo iemand weet niet eens dat hij een slechte daad verricht.</a:t>
            </a:r>
          </a:p>
          <a:p>
            <a:pPr marL="0" indent="0">
              <a:lnSpc>
                <a:spcPct val="100000"/>
              </a:lnSpc>
              <a:buNone/>
            </a:pPr>
            <a:r>
              <a:rPr lang="nl-NL" dirty="0">
                <a:solidFill>
                  <a:schemeClr val="bg1"/>
                </a:solidFill>
                <a:cs typeface="Arial" panose="020B0604020202020204" pitchFamily="34" charset="0"/>
              </a:rPr>
              <a:t>	</a:t>
            </a:r>
            <a:r>
              <a:rPr lang="nl-NL" b="1" i="1" dirty="0">
                <a:solidFill>
                  <a:schemeClr val="bg1"/>
                </a:solidFill>
                <a:cs typeface="Arial" panose="020B0604020202020204" pitchFamily="34" charset="0"/>
              </a:rPr>
              <a:t>Filippenzen 2:3-8 </a:t>
            </a:r>
            <a:r>
              <a:rPr lang="nl-NL" dirty="0">
                <a:solidFill>
                  <a:schemeClr val="bg1"/>
                </a:solidFill>
                <a:cs typeface="Arial" panose="020B0604020202020204" pitchFamily="34" charset="0"/>
              </a:rPr>
              <a:t>Handel niet uit geldingsdrang of eigenwaan, maar acht 	in alle bescheidenheid de ander belangrijker dan uzelf. Heb niet alleen uw 	eigen belangen voor ogen, maar ook die van de ander.  Laat onder u de 	gezindheid heersen die Christus Jezus had. Hij die de gestalte van God 	had, hield zijn gelijkheid aan God niet vast, maar deed er afstand van. </a:t>
            </a:r>
            <a:br>
              <a:rPr lang="nl-NL" dirty="0">
                <a:solidFill>
                  <a:schemeClr val="bg1"/>
                </a:solidFill>
                <a:cs typeface="Arial" panose="020B0604020202020204" pitchFamily="34" charset="0"/>
              </a:rPr>
            </a:br>
            <a:r>
              <a:rPr lang="nl-NL" dirty="0">
                <a:solidFill>
                  <a:schemeClr val="bg1"/>
                </a:solidFill>
                <a:cs typeface="Arial" panose="020B0604020202020204" pitchFamily="34" charset="0"/>
              </a:rPr>
              <a:t>	Hij nam de gestalte aan van een slaaf en werd gelijk aan een mens. En als 	mens verschenen, heeft hij zich vernederd en werd gehoorzaam tot in de 	dood – de dood aan het kruis.</a:t>
            </a:r>
            <a:br>
              <a:rPr lang="nl-NL" dirty="0">
                <a:solidFill>
                  <a:schemeClr val="bg1"/>
                </a:solidFill>
                <a:cs typeface="Arial" panose="020B0604020202020204" pitchFamily="34" charset="0"/>
              </a:rPr>
            </a:br>
            <a:br>
              <a:rPr lang="nl-NL" dirty="0">
                <a:solidFill>
                  <a:schemeClr val="bg1"/>
                </a:solidFill>
                <a:cs typeface="Arial" panose="020B0604020202020204" pitchFamily="34" charset="0"/>
              </a:rPr>
            </a:br>
            <a:r>
              <a:rPr lang="nl-NL" dirty="0">
                <a:solidFill>
                  <a:schemeClr val="bg1"/>
                </a:solidFill>
                <a:cs typeface="Arial" panose="020B0604020202020204" pitchFamily="34" charset="0"/>
              </a:rPr>
              <a:t>	</a:t>
            </a:r>
            <a:r>
              <a:rPr lang="nl-NL" b="1" i="1" dirty="0">
                <a:solidFill>
                  <a:schemeClr val="bg1"/>
                </a:solidFill>
                <a:cs typeface="Arial" panose="020B0604020202020204" pitchFamily="34" charset="0"/>
              </a:rPr>
              <a:t>Filippenzen1:9</a:t>
            </a:r>
            <a:r>
              <a:rPr lang="nl-NL" dirty="0">
                <a:solidFill>
                  <a:schemeClr val="bg1"/>
                </a:solidFill>
                <a:cs typeface="Arial" panose="020B0604020202020204" pitchFamily="34" charset="0"/>
              </a:rPr>
              <a:t> En dit bid ik, dat uw liefde nog steeds meer overvloedig 	moge zijn in helder inzicht en alle fijngevoeligheid</a:t>
            </a:r>
          </a:p>
          <a:p>
            <a:endParaRPr lang="nl-NL" dirty="0"/>
          </a:p>
        </p:txBody>
      </p:sp>
    </p:spTree>
    <p:extLst>
      <p:ext uri="{BB962C8B-B14F-4D97-AF65-F5344CB8AC3E}">
        <p14:creationId xmlns:p14="http://schemas.microsoft.com/office/powerpoint/2010/main" val="14273795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B824A1-EF24-F685-7D0A-64F464542559}"/>
              </a:ext>
            </a:extLst>
          </p:cNvPr>
          <p:cNvSpPr>
            <a:spLocks noGrp="1"/>
          </p:cNvSpPr>
          <p:nvPr>
            <p:ph type="title"/>
          </p:nvPr>
        </p:nvSpPr>
        <p:spPr>
          <a:xfrm>
            <a:off x="238362" y="37322"/>
            <a:ext cx="4189445" cy="1325563"/>
          </a:xfrm>
        </p:spPr>
        <p:txBody>
          <a:bodyPr>
            <a:noAutofit/>
          </a:bodyPr>
          <a:lstStyle/>
          <a:p>
            <a:r>
              <a:rPr lang="nl-NL" sz="6000" dirty="0"/>
              <a:t>Fijngevoelig </a:t>
            </a:r>
          </a:p>
        </p:txBody>
      </p:sp>
      <p:sp>
        <p:nvSpPr>
          <p:cNvPr id="3" name="Tijdelijke aanduiding voor inhoud 2">
            <a:extLst>
              <a:ext uri="{FF2B5EF4-FFF2-40B4-BE49-F238E27FC236}">
                <a16:creationId xmlns:a16="http://schemas.microsoft.com/office/drawing/2014/main" id="{F301DFF2-DA79-EC52-81BD-3EBCDB8BDA83}"/>
              </a:ext>
            </a:extLst>
          </p:cNvPr>
          <p:cNvSpPr>
            <a:spLocks noGrp="1"/>
          </p:cNvSpPr>
          <p:nvPr>
            <p:ph idx="1"/>
          </p:nvPr>
        </p:nvSpPr>
        <p:spPr>
          <a:xfrm>
            <a:off x="157065" y="1253331"/>
            <a:ext cx="11877869" cy="594130"/>
          </a:xfrm>
        </p:spPr>
        <p:txBody>
          <a:bodyPr>
            <a:normAutofit fontScale="77500" lnSpcReduction="20000"/>
          </a:bodyPr>
          <a:lstStyle/>
          <a:p>
            <a:pPr marL="0" indent="0">
              <a:buNone/>
            </a:pPr>
            <a:r>
              <a:rPr lang="nl-NL" sz="4400" b="0" i="0" dirty="0">
                <a:solidFill>
                  <a:schemeClr val="bg1">
                    <a:lumMod val="50000"/>
                  </a:schemeClr>
                </a:solidFill>
                <a:effectLst/>
                <a:latin typeface="Gabriola" panose="04040605051002020D02" pitchFamily="82" charset="0"/>
              </a:rPr>
              <a:t>fijnbesnaard - gevoelvol – ontvankelijk – openstaand – teder – lichtgeraakt - kwetsbaar </a:t>
            </a:r>
          </a:p>
          <a:p>
            <a:endParaRPr lang="nl-NL" dirty="0"/>
          </a:p>
        </p:txBody>
      </p:sp>
      <p:pic>
        <p:nvPicPr>
          <p:cNvPr id="13314" name="Picture 2" descr="Kwetsbaar – EstherVandaag">
            <a:extLst>
              <a:ext uri="{FF2B5EF4-FFF2-40B4-BE49-F238E27FC236}">
                <a16:creationId xmlns:a16="http://schemas.microsoft.com/office/drawing/2014/main" id="{7E05D0A0-5C68-D7F9-F43B-44F5BFB8E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3858"/>
            <a:ext cx="4666170" cy="501053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Wat is de kracht van kwetsbaarheid?">
            <a:extLst>
              <a:ext uri="{FF2B5EF4-FFF2-40B4-BE49-F238E27FC236}">
                <a16:creationId xmlns:a16="http://schemas.microsoft.com/office/drawing/2014/main" id="{71ED4978-7E82-6597-59F6-3C029285AED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13599" y="1913859"/>
            <a:ext cx="7678401" cy="494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5832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2F2BCB6-E2F4-66AF-DAB8-5503996F8B1F}"/>
              </a:ext>
            </a:extLst>
          </p:cNvPr>
          <p:cNvSpPr>
            <a:spLocks noGrp="1"/>
          </p:cNvSpPr>
          <p:nvPr>
            <p:ph idx="1"/>
          </p:nvPr>
        </p:nvSpPr>
        <p:spPr>
          <a:xfrm>
            <a:off x="298579" y="1169548"/>
            <a:ext cx="11607281" cy="5688452"/>
          </a:xfrm>
          <a:solidFill>
            <a:schemeClr val="accent6">
              <a:lumMod val="75000"/>
            </a:schemeClr>
          </a:solidFill>
        </p:spPr>
        <p:txBody>
          <a:bodyPr>
            <a:noAutofit/>
          </a:bodyPr>
          <a:lstStyle/>
          <a:p>
            <a:pPr marL="0" indent="0" algn="l">
              <a:buNone/>
            </a:pPr>
            <a:r>
              <a:rPr lang="nl-NL" b="0" i="0" dirty="0">
                <a:solidFill>
                  <a:schemeClr val="bg1"/>
                </a:solidFill>
                <a:effectLst/>
                <a:cs typeface="Arial" panose="020B0604020202020204" pitchFamily="34" charset="0"/>
              </a:rPr>
              <a:t>Elk zevende jaar moet u algemene kwijtschelding verlenen. </a:t>
            </a:r>
            <a:br>
              <a:rPr lang="nl-NL" baseline="30000" dirty="0">
                <a:solidFill>
                  <a:schemeClr val="bg1"/>
                </a:solidFill>
                <a:cs typeface="Arial" panose="020B0604020202020204" pitchFamily="34" charset="0"/>
              </a:rPr>
            </a:br>
            <a:r>
              <a:rPr lang="nl-NL" b="0" i="0" dirty="0">
                <a:solidFill>
                  <a:schemeClr val="bg1"/>
                </a:solidFill>
                <a:effectLst/>
                <a:cs typeface="Arial" panose="020B0604020202020204" pitchFamily="34" charset="0"/>
              </a:rPr>
              <a:t>Dat houdt het volgende in: elke schuldeiser moet iedereen die iets van hem heeft geleend zijn schuld kwijtschelden; hij mag zijn volksgenoot, zijn broeder, niet tot afbetaling dwingen, want de kwijtschelding is afgekondigd in de naam van de </a:t>
            </a:r>
            <a:r>
              <a:rPr lang="nl-NL" b="0" i="0" cap="small" dirty="0">
                <a:solidFill>
                  <a:schemeClr val="bg1"/>
                </a:solidFill>
                <a:effectLst/>
                <a:cs typeface="Arial" panose="020B0604020202020204" pitchFamily="34" charset="0"/>
              </a:rPr>
              <a:t>HEER</a:t>
            </a:r>
            <a:r>
              <a:rPr lang="nl-NL" b="0" i="0" dirty="0">
                <a:solidFill>
                  <a:schemeClr val="bg1"/>
                </a:solidFill>
                <a:effectLst/>
                <a:cs typeface="Arial" panose="020B0604020202020204" pitchFamily="34" charset="0"/>
              </a:rPr>
              <a:t>. Van een buitenlander mag u wel betaling vorderen, maar wat u van een volksgenoot tegoed hebt moet u kwijtschelden. </a:t>
            </a:r>
            <a:br>
              <a:rPr lang="nl-NL" b="0" i="0" dirty="0">
                <a:solidFill>
                  <a:schemeClr val="bg1"/>
                </a:solidFill>
                <a:effectLst/>
                <a:cs typeface="Arial" panose="020B0604020202020204" pitchFamily="34" charset="0"/>
              </a:rPr>
            </a:br>
            <a:br>
              <a:rPr lang="nl-NL" b="0" i="0" dirty="0">
                <a:solidFill>
                  <a:schemeClr val="bg1"/>
                </a:solidFill>
                <a:effectLst/>
                <a:cs typeface="Arial" panose="020B0604020202020204" pitchFamily="34" charset="0"/>
              </a:rPr>
            </a:br>
            <a:r>
              <a:rPr lang="nl-NL" b="0" i="0" u="sng" dirty="0">
                <a:solidFill>
                  <a:schemeClr val="bg1"/>
                </a:solidFill>
                <a:effectLst/>
                <a:cs typeface="Arial" panose="020B0604020202020204" pitchFamily="34" charset="0"/>
              </a:rPr>
              <a:t>Overigens zal niemand van u in armoede leven, zozeer zal de </a:t>
            </a:r>
            <a:r>
              <a:rPr lang="nl-NL" b="0" i="0" u="sng" cap="small" dirty="0">
                <a:solidFill>
                  <a:schemeClr val="bg1"/>
                </a:solidFill>
                <a:effectLst/>
                <a:cs typeface="Arial" panose="020B0604020202020204" pitchFamily="34" charset="0"/>
              </a:rPr>
              <a:t>HEER</a:t>
            </a:r>
            <a:r>
              <a:rPr lang="nl-NL" b="0" i="0" u="sng" dirty="0">
                <a:solidFill>
                  <a:schemeClr val="bg1"/>
                </a:solidFill>
                <a:effectLst/>
                <a:cs typeface="Arial" panose="020B0604020202020204" pitchFamily="34" charset="0"/>
              </a:rPr>
              <a:t> u zegenen in het land dat Hij u in bezit zal geven, tenminste, als u Hem gehoorzaamt en de geboden die ik u vandaag voorhoud zorgvuldig naleeft; dan zal de </a:t>
            </a:r>
            <a:r>
              <a:rPr lang="nl-NL" b="0" i="0" u="sng" cap="small" dirty="0">
                <a:solidFill>
                  <a:schemeClr val="bg1"/>
                </a:solidFill>
                <a:effectLst/>
                <a:cs typeface="Arial" panose="020B0604020202020204" pitchFamily="34" charset="0"/>
              </a:rPr>
              <a:t>HEER</a:t>
            </a:r>
            <a:r>
              <a:rPr lang="nl-NL" b="0" i="0" u="sng" dirty="0">
                <a:solidFill>
                  <a:schemeClr val="bg1"/>
                </a:solidFill>
                <a:effectLst/>
                <a:cs typeface="Arial" panose="020B0604020202020204" pitchFamily="34" charset="0"/>
              </a:rPr>
              <a:t>, uw God, u zeker zegenen, zoals Hij beloofd heeft. </a:t>
            </a:r>
            <a:br>
              <a:rPr lang="nl-NL" b="0" i="0" u="sng" dirty="0">
                <a:solidFill>
                  <a:schemeClr val="bg1"/>
                </a:solidFill>
                <a:effectLst/>
                <a:cs typeface="Arial" panose="020B0604020202020204" pitchFamily="34" charset="0"/>
              </a:rPr>
            </a:br>
            <a:endParaRPr lang="nl-NL" b="0" i="0" u="sng" dirty="0">
              <a:solidFill>
                <a:schemeClr val="bg1"/>
              </a:solidFill>
              <a:effectLst/>
              <a:cs typeface="Arial" panose="020B0604020202020204" pitchFamily="34" charset="0"/>
            </a:endParaRPr>
          </a:p>
          <a:p>
            <a:pPr marL="0" indent="0" algn="l">
              <a:buNone/>
            </a:pPr>
            <a:r>
              <a:rPr lang="nl-NL" b="0" i="0" dirty="0">
                <a:solidFill>
                  <a:schemeClr val="bg1"/>
                </a:solidFill>
                <a:effectLst/>
                <a:cs typeface="Arial" panose="020B0604020202020204" pitchFamily="34" charset="0"/>
              </a:rPr>
              <a:t>U zult aan veel volken leningen verstrekken, maar zelf hoeft u niet te lenen. </a:t>
            </a:r>
            <a:br>
              <a:rPr lang="nl-NL" b="0" i="0" dirty="0">
                <a:solidFill>
                  <a:schemeClr val="bg1"/>
                </a:solidFill>
                <a:effectLst/>
                <a:cs typeface="Arial" panose="020B0604020202020204" pitchFamily="34" charset="0"/>
              </a:rPr>
            </a:br>
            <a:r>
              <a:rPr lang="nl-NL" b="0" i="0" dirty="0">
                <a:solidFill>
                  <a:schemeClr val="bg1"/>
                </a:solidFill>
                <a:effectLst/>
                <a:cs typeface="Arial" panose="020B0604020202020204" pitchFamily="34" charset="0"/>
              </a:rPr>
              <a:t>U zult over veel volken macht uitoefenen, maar zij niet over u.</a:t>
            </a:r>
            <a:br>
              <a:rPr lang="nl-NL" b="0" i="0" dirty="0">
                <a:solidFill>
                  <a:schemeClr val="bg1"/>
                </a:solidFill>
                <a:effectLst/>
                <a:cs typeface="Arial" panose="020B0604020202020204" pitchFamily="34" charset="0"/>
              </a:rPr>
            </a:br>
            <a:endParaRPr lang="nl-NL" dirty="0">
              <a:solidFill>
                <a:schemeClr val="bg1"/>
              </a:solidFill>
            </a:endParaRPr>
          </a:p>
        </p:txBody>
      </p:sp>
      <p:sp>
        <p:nvSpPr>
          <p:cNvPr id="4" name="Tekstvak 3">
            <a:extLst>
              <a:ext uri="{FF2B5EF4-FFF2-40B4-BE49-F238E27FC236}">
                <a16:creationId xmlns:a16="http://schemas.microsoft.com/office/drawing/2014/main" id="{05B8B24C-EC18-0549-1401-4D424F691C42}"/>
              </a:ext>
            </a:extLst>
          </p:cNvPr>
          <p:cNvSpPr txBox="1"/>
          <p:nvPr/>
        </p:nvSpPr>
        <p:spPr>
          <a:xfrm>
            <a:off x="3047223" y="235211"/>
            <a:ext cx="6097554" cy="769441"/>
          </a:xfrm>
          <a:prstGeom prst="rect">
            <a:avLst/>
          </a:prstGeom>
          <a:noFill/>
        </p:spPr>
        <p:txBody>
          <a:bodyPr wrap="square">
            <a:spAutoFit/>
          </a:bodyPr>
          <a:lstStyle/>
          <a:p>
            <a:pPr marL="0" indent="0" algn="l">
              <a:buNone/>
            </a:pPr>
            <a:r>
              <a:rPr lang="nl-NL" sz="4400" b="1" i="0" dirty="0">
                <a:solidFill>
                  <a:schemeClr val="accent6">
                    <a:lumMod val="75000"/>
                  </a:schemeClr>
                </a:solidFill>
                <a:effectLst/>
                <a:cs typeface="Arial" panose="020B0604020202020204" pitchFamily="34" charset="0"/>
              </a:rPr>
              <a:t>Deuteronomium 15:1-11</a:t>
            </a:r>
          </a:p>
        </p:txBody>
      </p:sp>
    </p:spTree>
    <p:extLst>
      <p:ext uri="{BB962C8B-B14F-4D97-AF65-F5344CB8AC3E}">
        <p14:creationId xmlns:p14="http://schemas.microsoft.com/office/powerpoint/2010/main" val="1050663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026EE5-EF80-472D-DBE2-9932627C2C99}"/>
              </a:ext>
            </a:extLst>
          </p:cNvPr>
          <p:cNvSpPr>
            <a:spLocks noGrp="1"/>
          </p:cNvSpPr>
          <p:nvPr>
            <p:ph idx="1"/>
          </p:nvPr>
        </p:nvSpPr>
        <p:spPr>
          <a:xfrm>
            <a:off x="404326" y="363895"/>
            <a:ext cx="11383347" cy="6494106"/>
          </a:xfrm>
          <a:solidFill>
            <a:schemeClr val="accent6">
              <a:lumMod val="75000"/>
            </a:schemeClr>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Zou er in een van de steden in het land dat de </a:t>
            </a:r>
            <a:r>
              <a:rPr kumimoji="0" lang="nl-NL" b="0" i="0" u="none" strike="noStrike" kern="1200" cap="small"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HEER</a:t>
            </a:r>
            <a:r>
              <a:rPr kumimoji="0" lang="nl-NL"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uw God, u zal geven toch iemand uit uw eigen volk gebrek lijden, dan mag dat u niet koud laten. U mag uw hand niet op de zak houden, </a:t>
            </a:r>
            <a:r>
              <a:rPr kumimoji="0" lang="nl-NL" b="0"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rPr>
              <a:t>8 </a:t>
            </a:r>
            <a:r>
              <a:rPr kumimoji="0" lang="nl-NL"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maar u moet diep in de buidel tasten en hem lenen zo veel als hij nodig heeft.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b="0"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rPr>
              <a:t>9</a:t>
            </a:r>
            <a:r>
              <a:rPr kumimoji="0" lang="nl-NL"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Wees niet zo laaghartig om bij uzelf te denken: Het zevende jaar, het jaar van de kwijtschelding, komt eraan – waardoor u de ogen sluit voor de ellende van uw volksgenoot en hem met lege handen laat gaan. Als hij dan de </a:t>
            </a:r>
            <a:r>
              <a:rPr kumimoji="0" lang="nl-NL" b="0" i="0" u="none" strike="noStrike" kern="1200" cap="small"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HEER</a:t>
            </a:r>
            <a:r>
              <a:rPr kumimoji="0" lang="nl-NL"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zijn nood klaagt om wat u hem hebt aangedaan, zal het u als zonde worden aangerekend. </a:t>
            </a:r>
            <a:br>
              <a:rPr kumimoji="0" lang="nl-NL"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endParaRPr kumimoji="0" lang="nl-NL"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b="0"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rPr>
              <a:t>10</a:t>
            </a:r>
            <a:r>
              <a:rPr kumimoji="0" lang="nl-NL"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Geef hem dus ruimhartig en zonder spijt, en de </a:t>
            </a:r>
            <a:r>
              <a:rPr kumimoji="0" lang="nl-NL" b="0" i="0" u="none" strike="noStrike" kern="1200" cap="small"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HEER</a:t>
            </a:r>
            <a:r>
              <a:rPr kumimoji="0" lang="nl-NL"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uw God, zal u erom zegenen in alles wat u doet en onderneemt. </a:t>
            </a:r>
            <a:r>
              <a:rPr kumimoji="0" lang="nl-NL" b="0"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rPr>
              <a:t>11</a:t>
            </a:r>
            <a:r>
              <a:rPr kumimoji="0" lang="nl-NL"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Armen zullen er altijd zijn bij u. Daarom gebied ik u vrijgevig te zijn tegenover iedereen in uw land die in armoede leeft of er slecht aan toe is.</a:t>
            </a:r>
          </a:p>
          <a:p>
            <a:endParaRPr lang="nl-NL" dirty="0"/>
          </a:p>
        </p:txBody>
      </p:sp>
    </p:spTree>
    <p:extLst>
      <p:ext uri="{BB962C8B-B14F-4D97-AF65-F5344CB8AC3E}">
        <p14:creationId xmlns:p14="http://schemas.microsoft.com/office/powerpoint/2010/main" val="31327300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D3B0E"/>
        </a:solidFill>
        <a:effectLst/>
      </p:bgPr>
    </p:bg>
    <p:spTree>
      <p:nvGrpSpPr>
        <p:cNvPr id="1" name=""/>
        <p:cNvGrpSpPr/>
        <p:nvPr/>
      </p:nvGrpSpPr>
      <p:grpSpPr>
        <a:xfrm>
          <a:off x="0" y="0"/>
          <a:ext cx="0" cy="0"/>
          <a:chOff x="0" y="0"/>
          <a:chExt cx="0" cy="0"/>
        </a:xfrm>
      </p:grpSpPr>
      <p:pic>
        <p:nvPicPr>
          <p:cNvPr id="8194" name="Picture 2" descr="De vergeten hongersnood in Somalië. 'Door de droogte zijn we alles  kwijtgeraakt'">
            <a:extLst>
              <a:ext uri="{FF2B5EF4-FFF2-40B4-BE49-F238E27FC236}">
                <a16:creationId xmlns:a16="http://schemas.microsoft.com/office/drawing/2014/main" id="{397F293A-C54F-9183-18BD-8D2208AA58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4265" y="0"/>
            <a:ext cx="10739535" cy="687345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E090E078-AF6A-5E9E-7DF3-E912D3E85C6A}"/>
              </a:ext>
            </a:extLst>
          </p:cNvPr>
          <p:cNvSpPr>
            <a:spLocks noGrp="1"/>
          </p:cNvSpPr>
          <p:nvPr>
            <p:ph type="title"/>
          </p:nvPr>
        </p:nvSpPr>
        <p:spPr>
          <a:xfrm>
            <a:off x="2974132" y="141190"/>
            <a:ext cx="6243735" cy="1325563"/>
          </a:xfrm>
        </p:spPr>
        <p:txBody>
          <a:bodyPr/>
          <a:lstStyle/>
          <a:p>
            <a:r>
              <a:rPr lang="nl-NL" b="1" dirty="0">
                <a:solidFill>
                  <a:schemeClr val="bg1"/>
                </a:solidFill>
                <a:highlight>
                  <a:srgbClr val="6F5D4F"/>
                </a:highlight>
              </a:rPr>
              <a:t>Geen brood, geen regen </a:t>
            </a:r>
          </a:p>
        </p:txBody>
      </p:sp>
    </p:spTree>
    <p:extLst>
      <p:ext uri="{BB962C8B-B14F-4D97-AF65-F5344CB8AC3E}">
        <p14:creationId xmlns:p14="http://schemas.microsoft.com/office/powerpoint/2010/main" val="4800259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50D8C9B-4954-4EBD-E745-7E056709125D}"/>
              </a:ext>
            </a:extLst>
          </p:cNvPr>
          <p:cNvSpPr>
            <a:spLocks noGrp="1"/>
          </p:cNvSpPr>
          <p:nvPr>
            <p:ph idx="1"/>
          </p:nvPr>
        </p:nvSpPr>
        <p:spPr>
          <a:xfrm>
            <a:off x="0" y="782596"/>
            <a:ext cx="12192000" cy="6075403"/>
          </a:xfrm>
          <a:solidFill>
            <a:schemeClr val="accent6">
              <a:lumMod val="75000"/>
            </a:schemeClr>
          </a:solidFill>
        </p:spPr>
        <p:txBody>
          <a:bodyPr>
            <a:normAutofit/>
          </a:bodyPr>
          <a:lstStyle/>
          <a:p>
            <a:pPr>
              <a:lnSpc>
                <a:spcPct val="100000"/>
              </a:lnSpc>
              <a:spcAft>
                <a:spcPts val="1000"/>
              </a:spcAft>
            </a:pPr>
            <a:r>
              <a:rPr lang="nl-NL" sz="2400" dirty="0">
                <a:solidFill>
                  <a:schemeClr val="bg1"/>
                </a:solidFill>
                <a:effectLst/>
                <a:latin typeface="+mj-lt"/>
                <a:ea typeface="Calibri" panose="020F0502020204030204" pitchFamily="34" charset="0"/>
                <a:cs typeface="Arial" panose="020B0604020202020204" pitchFamily="34" charset="0"/>
              </a:rPr>
              <a:t>10 Want het land dat u in bezit zult nemen is </a:t>
            </a:r>
            <a:r>
              <a:rPr lang="nl-NL" sz="2400" u="sng" dirty="0">
                <a:solidFill>
                  <a:schemeClr val="bg1"/>
                </a:solidFill>
                <a:effectLst/>
                <a:latin typeface="+mj-lt"/>
                <a:ea typeface="Calibri" panose="020F0502020204030204" pitchFamily="34" charset="0"/>
                <a:cs typeface="Arial" panose="020B0604020202020204" pitchFamily="34" charset="0"/>
              </a:rPr>
              <a:t>heel anders dan Egypte</a:t>
            </a:r>
            <a:r>
              <a:rPr lang="nl-NL" sz="2400" dirty="0">
                <a:solidFill>
                  <a:schemeClr val="bg1"/>
                </a:solidFill>
                <a:effectLst/>
                <a:latin typeface="+mj-lt"/>
                <a:ea typeface="Calibri" panose="020F0502020204030204" pitchFamily="34" charset="0"/>
                <a:cs typeface="Arial" panose="020B0604020202020204" pitchFamily="34" charset="0"/>
              </a:rPr>
              <a:t>, waar u vandaan komt. Daar moest u de akkers na het zaaien kunstmatig bevloeien als een groentetuin. </a:t>
            </a:r>
            <a:br>
              <a:rPr lang="nl-NL" sz="2400" dirty="0">
                <a:solidFill>
                  <a:schemeClr val="bg1"/>
                </a:solidFill>
                <a:effectLst/>
                <a:latin typeface="+mj-lt"/>
                <a:ea typeface="Calibri" panose="020F0502020204030204" pitchFamily="34" charset="0"/>
                <a:cs typeface="Arial" panose="020B0604020202020204" pitchFamily="34" charset="0"/>
              </a:rPr>
            </a:br>
            <a:r>
              <a:rPr lang="nl-NL" sz="2400" dirty="0">
                <a:solidFill>
                  <a:schemeClr val="bg1"/>
                </a:solidFill>
                <a:effectLst/>
                <a:latin typeface="+mj-lt"/>
                <a:ea typeface="Calibri" panose="020F0502020204030204" pitchFamily="34" charset="0"/>
                <a:cs typeface="Arial" panose="020B0604020202020204" pitchFamily="34" charset="0"/>
              </a:rPr>
              <a:t>11 Maar het land aan de overkant is een land met bergen en dalen, dat zijn dorst lest </a:t>
            </a:r>
            <a:r>
              <a:rPr lang="nl-NL" sz="2400" u="sng" dirty="0">
                <a:solidFill>
                  <a:schemeClr val="bg1"/>
                </a:solidFill>
                <a:effectLst/>
                <a:latin typeface="+mj-lt"/>
                <a:ea typeface="Calibri" panose="020F0502020204030204" pitchFamily="34" charset="0"/>
                <a:cs typeface="Arial" panose="020B0604020202020204" pitchFamily="34" charset="0"/>
              </a:rPr>
              <a:t>met het water uit de hemel</a:t>
            </a:r>
            <a:r>
              <a:rPr lang="nl-NL" sz="2400" dirty="0">
                <a:solidFill>
                  <a:schemeClr val="bg1"/>
                </a:solidFill>
                <a:effectLst/>
                <a:latin typeface="+mj-lt"/>
                <a:ea typeface="Calibri" panose="020F0502020204030204" pitchFamily="34" charset="0"/>
                <a:cs typeface="Arial" panose="020B0604020202020204" pitchFamily="34" charset="0"/>
              </a:rPr>
              <a:t>. </a:t>
            </a:r>
            <a:br>
              <a:rPr lang="nl-NL" sz="2400" dirty="0">
                <a:solidFill>
                  <a:schemeClr val="bg1"/>
                </a:solidFill>
                <a:effectLst/>
                <a:latin typeface="+mj-lt"/>
                <a:ea typeface="Calibri" panose="020F0502020204030204" pitchFamily="34" charset="0"/>
                <a:cs typeface="Arial" panose="020B0604020202020204" pitchFamily="34" charset="0"/>
              </a:rPr>
            </a:br>
            <a:r>
              <a:rPr lang="nl-NL" sz="2400" dirty="0">
                <a:solidFill>
                  <a:schemeClr val="bg1"/>
                </a:solidFill>
                <a:effectLst/>
                <a:latin typeface="+mj-lt"/>
                <a:ea typeface="Calibri" panose="020F0502020204030204" pitchFamily="34" charset="0"/>
                <a:cs typeface="Arial" panose="020B0604020202020204" pitchFamily="34" charset="0"/>
              </a:rPr>
              <a:t>12 Het is een land waaraan de </a:t>
            </a:r>
            <a:r>
              <a:rPr lang="nl-NL" sz="2400" spc="120" dirty="0">
                <a:solidFill>
                  <a:schemeClr val="bg1"/>
                </a:solidFill>
                <a:effectLst/>
                <a:latin typeface="+mj-lt"/>
                <a:ea typeface="Calibri" panose="020F0502020204030204" pitchFamily="34" charset="0"/>
                <a:cs typeface="Arial" panose="020B0604020202020204" pitchFamily="34" charset="0"/>
              </a:rPr>
              <a:t>HEER</a:t>
            </a:r>
            <a:r>
              <a:rPr lang="nl-NL" sz="2400" dirty="0">
                <a:solidFill>
                  <a:schemeClr val="bg1"/>
                </a:solidFill>
                <a:effectLst/>
                <a:latin typeface="+mj-lt"/>
                <a:ea typeface="Calibri" panose="020F0502020204030204" pitchFamily="34" charset="0"/>
                <a:cs typeface="Arial" panose="020B0604020202020204" pitchFamily="34" charset="0"/>
              </a:rPr>
              <a:t>, uw God, </a:t>
            </a:r>
            <a:r>
              <a:rPr lang="nl-NL" sz="2400" u="sng" dirty="0">
                <a:solidFill>
                  <a:schemeClr val="bg1"/>
                </a:solidFill>
                <a:effectLst/>
                <a:latin typeface="+mj-lt"/>
                <a:ea typeface="Calibri" panose="020F0502020204030204" pitchFamily="34" charset="0"/>
                <a:cs typeface="Arial" panose="020B0604020202020204" pitchFamily="34" charset="0"/>
              </a:rPr>
              <a:t>veel zorg besteedt en waarover Hij waakt, het hele jaar door, van de eerste tot de laatste dag. </a:t>
            </a:r>
            <a:br>
              <a:rPr lang="nl-NL" sz="2400" u="sng" dirty="0">
                <a:solidFill>
                  <a:schemeClr val="bg1"/>
                </a:solidFill>
                <a:effectLst/>
                <a:latin typeface="+mj-lt"/>
                <a:ea typeface="Calibri" panose="020F0502020204030204" pitchFamily="34" charset="0"/>
                <a:cs typeface="Arial" panose="020B0604020202020204" pitchFamily="34" charset="0"/>
              </a:rPr>
            </a:br>
            <a:r>
              <a:rPr lang="nl-NL" sz="2400" dirty="0">
                <a:solidFill>
                  <a:schemeClr val="bg1"/>
                </a:solidFill>
                <a:effectLst/>
                <a:latin typeface="+mj-lt"/>
                <a:ea typeface="Calibri" panose="020F0502020204030204" pitchFamily="34" charset="0"/>
                <a:cs typeface="Arial" panose="020B0604020202020204" pitchFamily="34" charset="0"/>
              </a:rPr>
              <a:t>13 Als u de geboden gehoorzaamt die ik u vandaag voorhoud, en de </a:t>
            </a:r>
            <a:r>
              <a:rPr lang="nl-NL" sz="2400" spc="120" dirty="0">
                <a:solidFill>
                  <a:schemeClr val="bg1"/>
                </a:solidFill>
                <a:effectLst/>
                <a:latin typeface="+mj-lt"/>
                <a:ea typeface="Calibri" panose="020F0502020204030204" pitchFamily="34" charset="0"/>
                <a:cs typeface="Arial" panose="020B0604020202020204" pitchFamily="34" charset="0"/>
              </a:rPr>
              <a:t>HEER</a:t>
            </a:r>
            <a:r>
              <a:rPr lang="nl-NL" sz="2400" dirty="0">
                <a:solidFill>
                  <a:schemeClr val="bg1"/>
                </a:solidFill>
                <a:effectLst/>
                <a:latin typeface="+mj-lt"/>
                <a:ea typeface="Calibri" panose="020F0502020204030204" pitchFamily="34" charset="0"/>
                <a:cs typeface="Arial" panose="020B0604020202020204" pitchFamily="34" charset="0"/>
              </a:rPr>
              <a:t>, uw God, liefhebt en hem met hart en ziel dient, </a:t>
            </a:r>
            <a:br>
              <a:rPr lang="nl-NL" sz="2400" dirty="0">
                <a:solidFill>
                  <a:schemeClr val="bg1"/>
                </a:solidFill>
                <a:effectLst/>
                <a:latin typeface="+mj-lt"/>
                <a:ea typeface="Calibri" panose="020F0502020204030204" pitchFamily="34" charset="0"/>
                <a:cs typeface="Arial" panose="020B0604020202020204" pitchFamily="34" charset="0"/>
              </a:rPr>
            </a:br>
            <a:r>
              <a:rPr lang="nl-NL" sz="2400" dirty="0">
                <a:solidFill>
                  <a:schemeClr val="bg1"/>
                </a:solidFill>
                <a:effectLst/>
                <a:latin typeface="+mj-lt"/>
                <a:ea typeface="Calibri" panose="020F0502020204030204" pitchFamily="34" charset="0"/>
                <a:cs typeface="Arial" panose="020B0604020202020204" pitchFamily="34" charset="0"/>
              </a:rPr>
              <a:t>14 belooft de </a:t>
            </a:r>
            <a:r>
              <a:rPr lang="nl-NL" sz="2400" spc="120" dirty="0">
                <a:solidFill>
                  <a:schemeClr val="bg1"/>
                </a:solidFill>
                <a:effectLst/>
                <a:latin typeface="+mj-lt"/>
                <a:ea typeface="Calibri" panose="020F0502020204030204" pitchFamily="34" charset="0"/>
                <a:cs typeface="Arial" panose="020B0604020202020204" pitchFamily="34" charset="0"/>
              </a:rPr>
              <a:t>HEER</a:t>
            </a:r>
            <a:r>
              <a:rPr lang="nl-NL" sz="2400" dirty="0">
                <a:solidFill>
                  <a:schemeClr val="bg1"/>
                </a:solidFill>
                <a:effectLst/>
                <a:latin typeface="+mj-lt"/>
                <a:ea typeface="Calibri" panose="020F0502020204030204" pitchFamily="34" charset="0"/>
                <a:cs typeface="Arial" panose="020B0604020202020204" pitchFamily="34" charset="0"/>
              </a:rPr>
              <a:t>: ‘Ik zal jullie akkers op de juiste tijd regen geven, in het najaar en in het voorjaar. Je zult je oogst binnenhalen, koren, wijn en olie, </a:t>
            </a:r>
            <a:br>
              <a:rPr lang="nl-NL" sz="2400" dirty="0">
                <a:solidFill>
                  <a:schemeClr val="bg1"/>
                </a:solidFill>
                <a:effectLst/>
                <a:latin typeface="+mj-lt"/>
                <a:ea typeface="Calibri" panose="020F0502020204030204" pitchFamily="34" charset="0"/>
                <a:cs typeface="Arial" panose="020B0604020202020204" pitchFamily="34" charset="0"/>
              </a:rPr>
            </a:br>
            <a:r>
              <a:rPr lang="nl-NL" sz="2400" dirty="0">
                <a:solidFill>
                  <a:schemeClr val="bg1"/>
                </a:solidFill>
                <a:effectLst/>
                <a:latin typeface="+mj-lt"/>
                <a:ea typeface="Calibri" panose="020F0502020204030204" pitchFamily="34" charset="0"/>
                <a:cs typeface="Arial" panose="020B0604020202020204" pitchFamily="34" charset="0"/>
              </a:rPr>
              <a:t>15 en ik zal groene weiden geven voor je vee. Je zult er leven in overvloed.’ </a:t>
            </a:r>
            <a:br>
              <a:rPr lang="nl-NL" sz="2400" dirty="0">
                <a:solidFill>
                  <a:schemeClr val="bg1"/>
                </a:solidFill>
                <a:effectLst/>
                <a:latin typeface="+mj-lt"/>
                <a:ea typeface="Calibri" panose="020F0502020204030204" pitchFamily="34" charset="0"/>
                <a:cs typeface="Arial" panose="020B0604020202020204" pitchFamily="34" charset="0"/>
              </a:rPr>
            </a:br>
            <a:r>
              <a:rPr lang="nl-NL" sz="2400" dirty="0">
                <a:solidFill>
                  <a:schemeClr val="bg1"/>
                </a:solidFill>
                <a:effectLst/>
                <a:latin typeface="+mj-lt"/>
                <a:ea typeface="Calibri" panose="020F0502020204030204" pitchFamily="34" charset="0"/>
                <a:cs typeface="Arial" panose="020B0604020202020204" pitchFamily="34" charset="0"/>
              </a:rPr>
              <a:t>16 Maar pas op: laat u er niet toe verleiden een dwaalspoor te volgen, voor andere goden neer te knielen en ze te vereren. </a:t>
            </a:r>
            <a:br>
              <a:rPr lang="nl-NL" sz="2400" dirty="0">
                <a:solidFill>
                  <a:schemeClr val="bg1"/>
                </a:solidFill>
                <a:effectLst/>
                <a:latin typeface="+mj-lt"/>
                <a:ea typeface="Calibri" panose="020F0502020204030204" pitchFamily="34" charset="0"/>
                <a:cs typeface="Arial" panose="020B0604020202020204" pitchFamily="34" charset="0"/>
              </a:rPr>
            </a:br>
            <a:r>
              <a:rPr lang="nl-NL" sz="2400" dirty="0">
                <a:solidFill>
                  <a:schemeClr val="bg1"/>
                </a:solidFill>
                <a:effectLst/>
                <a:latin typeface="+mj-lt"/>
                <a:ea typeface="Calibri" panose="020F0502020204030204" pitchFamily="34" charset="0"/>
                <a:cs typeface="Arial" panose="020B0604020202020204" pitchFamily="34" charset="0"/>
              </a:rPr>
              <a:t>17 Want dan roept u de woede van de </a:t>
            </a:r>
            <a:r>
              <a:rPr lang="nl-NL" sz="2400" spc="120" dirty="0">
                <a:solidFill>
                  <a:schemeClr val="bg1"/>
                </a:solidFill>
                <a:effectLst/>
                <a:latin typeface="+mj-lt"/>
                <a:ea typeface="Calibri" panose="020F0502020204030204" pitchFamily="34" charset="0"/>
                <a:cs typeface="Arial" panose="020B0604020202020204" pitchFamily="34" charset="0"/>
              </a:rPr>
              <a:t>HEER</a:t>
            </a:r>
            <a:r>
              <a:rPr lang="nl-NL" sz="2400" dirty="0">
                <a:solidFill>
                  <a:schemeClr val="bg1"/>
                </a:solidFill>
                <a:effectLst/>
                <a:latin typeface="+mj-lt"/>
                <a:ea typeface="Calibri" panose="020F0502020204030204" pitchFamily="34" charset="0"/>
                <a:cs typeface="Arial" panose="020B0604020202020204" pitchFamily="34" charset="0"/>
              </a:rPr>
              <a:t> over u af en zal hij de hemel sluiten. Er zal geen regen meer vallen en de hele oogst zal mislukken, en spoedig zult u verdwenen zijn uit het goede land dat de </a:t>
            </a:r>
            <a:r>
              <a:rPr lang="nl-NL" sz="2400" spc="120" dirty="0">
                <a:solidFill>
                  <a:schemeClr val="bg1"/>
                </a:solidFill>
                <a:effectLst/>
                <a:latin typeface="+mj-lt"/>
                <a:ea typeface="Calibri" panose="020F0502020204030204" pitchFamily="34" charset="0"/>
                <a:cs typeface="Arial" panose="020B0604020202020204" pitchFamily="34" charset="0"/>
              </a:rPr>
              <a:t>HEER</a:t>
            </a:r>
            <a:r>
              <a:rPr lang="nl-NL" sz="2400" dirty="0">
                <a:solidFill>
                  <a:schemeClr val="bg1"/>
                </a:solidFill>
                <a:effectLst/>
                <a:latin typeface="+mj-lt"/>
                <a:ea typeface="Calibri" panose="020F0502020204030204" pitchFamily="34" charset="0"/>
                <a:cs typeface="Arial" panose="020B0604020202020204" pitchFamily="34" charset="0"/>
              </a:rPr>
              <a:t> u zal geven.</a:t>
            </a:r>
          </a:p>
          <a:p>
            <a:endParaRPr lang="nl-NL" dirty="0"/>
          </a:p>
        </p:txBody>
      </p:sp>
      <p:sp>
        <p:nvSpPr>
          <p:cNvPr id="4" name="Tekstvak 3">
            <a:extLst>
              <a:ext uri="{FF2B5EF4-FFF2-40B4-BE49-F238E27FC236}">
                <a16:creationId xmlns:a16="http://schemas.microsoft.com/office/drawing/2014/main" id="{2BA3F2A3-1C8D-2A3B-47D4-4D4259C05691}"/>
              </a:ext>
            </a:extLst>
          </p:cNvPr>
          <p:cNvSpPr txBox="1"/>
          <p:nvPr/>
        </p:nvSpPr>
        <p:spPr>
          <a:xfrm>
            <a:off x="2763028" y="-24099"/>
            <a:ext cx="6665944" cy="707886"/>
          </a:xfrm>
          <a:prstGeom prst="rect">
            <a:avLst/>
          </a:prstGeom>
          <a:noFill/>
        </p:spPr>
        <p:txBody>
          <a:bodyPr wrap="square">
            <a:spAutoFit/>
          </a:bodyPr>
          <a:lstStyle/>
          <a:p>
            <a:pPr marL="0" indent="0">
              <a:lnSpc>
                <a:spcPct val="100000"/>
              </a:lnSpc>
              <a:spcAft>
                <a:spcPts val="1000"/>
              </a:spcAft>
              <a:buNone/>
            </a:pPr>
            <a:r>
              <a:rPr lang="nl-NL" sz="40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Deuteronomium 11:10-17</a:t>
            </a:r>
          </a:p>
        </p:txBody>
      </p:sp>
    </p:spTree>
    <p:extLst>
      <p:ext uri="{BB962C8B-B14F-4D97-AF65-F5344CB8AC3E}">
        <p14:creationId xmlns:p14="http://schemas.microsoft.com/office/powerpoint/2010/main" val="23260012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ittewaarschuwing voor 22 steden in Italië: temperaturen lopen op tot 40  graden | Foto | hln.be">
            <a:extLst>
              <a:ext uri="{FF2B5EF4-FFF2-40B4-BE49-F238E27FC236}">
                <a16:creationId xmlns:a16="http://schemas.microsoft.com/office/drawing/2014/main" id="{D8C2CAF6-8DC6-7D97-5EF6-BA38D0505D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619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C912657-B8BA-842C-A963-B21FAB5ACE68}"/>
              </a:ext>
            </a:extLst>
          </p:cNvPr>
          <p:cNvSpPr>
            <a:spLocks noGrp="1"/>
          </p:cNvSpPr>
          <p:nvPr>
            <p:ph type="title"/>
          </p:nvPr>
        </p:nvSpPr>
        <p:spPr>
          <a:xfrm>
            <a:off x="306355" y="-129397"/>
            <a:ext cx="5394649" cy="1325563"/>
          </a:xfrm>
        </p:spPr>
        <p:txBody>
          <a:bodyPr/>
          <a:lstStyle/>
          <a:p>
            <a:r>
              <a:rPr lang="nl-NL" b="1" dirty="0">
                <a:solidFill>
                  <a:schemeClr val="bg1"/>
                </a:solidFill>
              </a:rPr>
              <a:t>Steden wankelden</a:t>
            </a:r>
            <a:endParaRPr lang="nl-NL" b="1" dirty="0"/>
          </a:p>
        </p:txBody>
      </p:sp>
    </p:spTree>
    <p:extLst>
      <p:ext uri="{BB962C8B-B14F-4D97-AF65-F5344CB8AC3E}">
        <p14:creationId xmlns:p14="http://schemas.microsoft.com/office/powerpoint/2010/main" val="5530184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A705276-ED8C-5280-D88C-69C4816C5C6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25" t="6416" r="4853" b="5132"/>
          <a:stretch/>
        </p:blipFill>
        <p:spPr bwMode="auto">
          <a:xfrm>
            <a:off x="-26834" y="0"/>
            <a:ext cx="1221883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9859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6" name="Picture 6" descr="De tijd dringt: als de sprinkhanenplaag nu niet gestopt wordt, dreigt  ongeziene hongersnood | Het Nieuwsblad Mobile">
            <a:extLst>
              <a:ext uri="{FF2B5EF4-FFF2-40B4-BE49-F238E27FC236}">
                <a16:creationId xmlns:a16="http://schemas.microsoft.com/office/drawing/2014/main" id="{E943EDEC-E948-EA67-D81C-8E255A3AE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8" y="3441595"/>
            <a:ext cx="5695946" cy="341640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ectare tarwe in vlammen op in Eexterveen - RTV Drenthe">
            <a:extLst>
              <a:ext uri="{FF2B5EF4-FFF2-40B4-BE49-F238E27FC236}">
                <a16:creationId xmlns:a16="http://schemas.microsoft.com/office/drawing/2014/main" id="{6DCD5E6B-AB88-D45A-CAC7-BD045F3BF76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705474" cy="343191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eeldauw gesignaleerd? - Tuintips - Tuincentrum De Boet">
            <a:extLst>
              <a:ext uri="{FF2B5EF4-FFF2-40B4-BE49-F238E27FC236}">
                <a16:creationId xmlns:a16="http://schemas.microsoft.com/office/drawing/2014/main" id="{46E0FDCA-6E79-B22D-6F16-BF5C873EBC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581" y="-31947"/>
            <a:ext cx="6019420" cy="35310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op en verbeelding in de tijd van de pest - In de media - Universiteit  Utrecht">
            <a:extLst>
              <a:ext uri="{FF2B5EF4-FFF2-40B4-BE49-F238E27FC236}">
                <a16:creationId xmlns:a16="http://schemas.microsoft.com/office/drawing/2014/main" id="{AD5E52D3-DDF3-B500-C86F-ED29E6F7AA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051" y="3441595"/>
            <a:ext cx="6019421" cy="338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2029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45C674-F1E7-9573-9ACF-DDBFCAF89E55}"/>
              </a:ext>
            </a:extLst>
          </p:cNvPr>
          <p:cNvSpPr>
            <a:spLocks noGrp="1"/>
          </p:cNvSpPr>
          <p:nvPr>
            <p:ph type="title"/>
          </p:nvPr>
        </p:nvSpPr>
        <p:spPr>
          <a:xfrm>
            <a:off x="1597040" y="0"/>
            <a:ext cx="8997919" cy="1325563"/>
          </a:xfrm>
        </p:spPr>
        <p:txBody>
          <a:bodyPr/>
          <a:lstStyle/>
          <a:p>
            <a:r>
              <a:rPr lang="nl-NL" dirty="0"/>
              <a:t>Jonge mannen met het zwaard gedood</a:t>
            </a:r>
          </a:p>
        </p:txBody>
      </p:sp>
      <p:pic>
        <p:nvPicPr>
          <p:cNvPr id="2050" name="Picture 2" descr="Brad Pitt verovert Troje - TVgids.nl">
            <a:extLst>
              <a:ext uri="{FF2B5EF4-FFF2-40B4-BE49-F238E27FC236}">
                <a16:creationId xmlns:a16="http://schemas.microsoft.com/office/drawing/2014/main" id="{C3C0767D-2F3A-8168-E77C-DB58561E62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38336"/>
            <a:ext cx="12254842" cy="574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9176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odom - Christipedia">
            <a:extLst>
              <a:ext uri="{FF2B5EF4-FFF2-40B4-BE49-F238E27FC236}">
                <a16:creationId xmlns:a16="http://schemas.microsoft.com/office/drawing/2014/main" id="{3838449D-4A3D-8B1B-9A13-63E746DECF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9176"/>
            <a:ext cx="12275975" cy="692717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361D757-53FA-53CD-6FBD-A0E78291F4B9}"/>
              </a:ext>
            </a:extLst>
          </p:cNvPr>
          <p:cNvSpPr>
            <a:spLocks noGrp="1"/>
          </p:cNvSpPr>
          <p:nvPr>
            <p:ph type="title"/>
          </p:nvPr>
        </p:nvSpPr>
        <p:spPr>
          <a:xfrm>
            <a:off x="1082350" y="5021101"/>
            <a:ext cx="10515600" cy="1325563"/>
          </a:xfrm>
        </p:spPr>
        <p:txBody>
          <a:bodyPr/>
          <a:lstStyle/>
          <a:p>
            <a:r>
              <a:rPr lang="nl-NL" b="1" dirty="0">
                <a:solidFill>
                  <a:schemeClr val="bg1"/>
                </a:solidFill>
              </a:rPr>
              <a:t>Sodom en Gomorra ondersteboven gekeerd.</a:t>
            </a:r>
          </a:p>
        </p:txBody>
      </p:sp>
    </p:spTree>
    <p:extLst>
      <p:ext uri="{BB962C8B-B14F-4D97-AF65-F5344CB8AC3E}">
        <p14:creationId xmlns:p14="http://schemas.microsoft.com/office/powerpoint/2010/main" val="34939069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ijbelse stad Sodom na vele duizenden jaren gevonden? | Buitenland | AD.nl">
            <a:extLst>
              <a:ext uri="{FF2B5EF4-FFF2-40B4-BE49-F238E27FC236}">
                <a16:creationId xmlns:a16="http://schemas.microsoft.com/office/drawing/2014/main" id="{D552DD52-D3D6-E1F9-483C-1EBE912079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2328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E568448C-2A30-8E8F-238F-AD0892142E44}"/>
              </a:ext>
            </a:extLst>
          </p:cNvPr>
          <p:cNvSpPr>
            <a:spLocks noGrp="1"/>
          </p:cNvSpPr>
          <p:nvPr>
            <p:ph type="title"/>
          </p:nvPr>
        </p:nvSpPr>
        <p:spPr>
          <a:xfrm>
            <a:off x="119743" y="-176051"/>
            <a:ext cx="7382069" cy="1325563"/>
          </a:xfrm>
        </p:spPr>
        <p:txBody>
          <a:bodyPr>
            <a:noAutofit/>
          </a:bodyPr>
          <a:lstStyle/>
          <a:p>
            <a:r>
              <a:rPr lang="nl-NL" sz="6000" b="1" dirty="0">
                <a:solidFill>
                  <a:schemeClr val="bg1"/>
                </a:solidFill>
              </a:rPr>
              <a:t>Sodom en Gomorra nu</a:t>
            </a:r>
          </a:p>
        </p:txBody>
      </p:sp>
    </p:spTree>
    <p:extLst>
      <p:ext uri="{BB962C8B-B14F-4D97-AF65-F5344CB8AC3E}">
        <p14:creationId xmlns:p14="http://schemas.microsoft.com/office/powerpoint/2010/main" val="15252889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emelse legermachten - Stichting Glory Ministries">
            <a:extLst>
              <a:ext uri="{FF2B5EF4-FFF2-40B4-BE49-F238E27FC236}">
                <a16:creationId xmlns:a16="http://schemas.microsoft.com/office/drawing/2014/main" id="{A84C65BF-E4A1-913D-F202-E42EB67E40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644" y="-118256"/>
            <a:ext cx="12829592" cy="697625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D009980-CB3C-E996-31F0-A49E06F82583}"/>
              </a:ext>
            </a:extLst>
          </p:cNvPr>
          <p:cNvSpPr>
            <a:spLocks noGrp="1"/>
          </p:cNvSpPr>
          <p:nvPr>
            <p:ph type="title"/>
          </p:nvPr>
        </p:nvSpPr>
        <p:spPr>
          <a:xfrm>
            <a:off x="3180184" y="103869"/>
            <a:ext cx="10515600" cy="901700"/>
          </a:xfrm>
        </p:spPr>
        <p:txBody>
          <a:bodyPr>
            <a:normAutofit fontScale="90000"/>
          </a:bodyPr>
          <a:lstStyle/>
          <a:p>
            <a:r>
              <a:rPr lang="nl-NL" sz="6000" b="1" dirty="0">
                <a:solidFill>
                  <a:schemeClr val="bg1"/>
                </a:solidFill>
              </a:rPr>
              <a:t>Heere, God van de legermachten</a:t>
            </a:r>
            <a:r>
              <a:rPr lang="nl-NL" dirty="0"/>
              <a:t>.</a:t>
            </a:r>
          </a:p>
        </p:txBody>
      </p:sp>
    </p:spTree>
    <p:extLst>
      <p:ext uri="{BB962C8B-B14F-4D97-AF65-F5344CB8AC3E}">
        <p14:creationId xmlns:p14="http://schemas.microsoft.com/office/powerpoint/2010/main" val="32238067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074" name="Picture 2" descr="Gelovig ten helle of ongelovig het koninkrijk in? – de ontmoeting!">
            <a:extLst>
              <a:ext uri="{FF2B5EF4-FFF2-40B4-BE49-F238E27FC236}">
                <a16:creationId xmlns:a16="http://schemas.microsoft.com/office/drawing/2014/main" id="{8992DF3B-7B36-E087-CD4E-89A3710213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378"/>
            <a:ext cx="9124918" cy="685062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AF68A18-E836-CC25-9350-F802318BFDB2}"/>
              </a:ext>
            </a:extLst>
          </p:cNvPr>
          <p:cNvSpPr>
            <a:spLocks noGrp="1"/>
          </p:cNvSpPr>
          <p:nvPr>
            <p:ph type="title"/>
          </p:nvPr>
        </p:nvSpPr>
        <p:spPr>
          <a:xfrm>
            <a:off x="6352593" y="159852"/>
            <a:ext cx="5375987" cy="1325563"/>
          </a:xfrm>
        </p:spPr>
        <p:txBody>
          <a:bodyPr>
            <a:normAutofit/>
          </a:bodyPr>
          <a:lstStyle/>
          <a:p>
            <a:r>
              <a:rPr lang="nl-NL" b="1" dirty="0">
                <a:solidFill>
                  <a:schemeClr val="bg1"/>
                </a:solidFill>
              </a:rPr>
              <a:t>  Twee richti</a:t>
            </a:r>
            <a:r>
              <a:rPr lang="nl-NL" b="1" dirty="0"/>
              <a:t>ngen</a:t>
            </a:r>
            <a:br>
              <a:rPr lang="nl-NL" b="1" dirty="0"/>
            </a:br>
            <a:r>
              <a:rPr lang="nl-NL" b="1" dirty="0"/>
              <a:t>     </a:t>
            </a:r>
            <a:r>
              <a:rPr lang="nl-NL" b="1" dirty="0">
                <a:solidFill>
                  <a:schemeClr val="bg1"/>
                </a:solidFill>
              </a:rPr>
              <a:t>mogelijk: </a:t>
            </a:r>
            <a:r>
              <a:rPr lang="nl-NL" b="1" dirty="0"/>
              <a:t>meer niet.</a:t>
            </a:r>
          </a:p>
        </p:txBody>
      </p:sp>
    </p:spTree>
    <p:extLst>
      <p:ext uri="{BB962C8B-B14F-4D97-AF65-F5344CB8AC3E}">
        <p14:creationId xmlns:p14="http://schemas.microsoft.com/office/powerpoint/2010/main" val="20456085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CD3F962-3E6C-DDED-1BA5-A801DC670E99}"/>
              </a:ext>
            </a:extLst>
          </p:cNvPr>
          <p:cNvSpPr>
            <a:spLocks noGrp="1"/>
          </p:cNvSpPr>
          <p:nvPr>
            <p:ph idx="1"/>
          </p:nvPr>
        </p:nvSpPr>
        <p:spPr>
          <a:xfrm>
            <a:off x="0" y="1071562"/>
            <a:ext cx="12192000" cy="5786438"/>
          </a:xfrm>
          <a:solidFill>
            <a:schemeClr val="accent6">
              <a:lumMod val="75000"/>
            </a:schemeClr>
          </a:solidFill>
        </p:spPr>
        <p:txBody>
          <a:bodyPr>
            <a:normAutofit/>
          </a:bodyPr>
          <a:lstStyle/>
          <a:p>
            <a:pPr marL="0" indent="0">
              <a:lnSpc>
                <a:spcPct val="100000"/>
              </a:lnSpc>
              <a:buNone/>
            </a:pPr>
            <a:r>
              <a:rPr lang="nl-NL" sz="32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Openbaring 9:20 </a:t>
            </a:r>
            <a:r>
              <a:rPr lang="nl-NL"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En wie van de mensen overgebleven waren, </a:t>
            </a:r>
            <a:br>
              <a:rPr lang="nl-NL"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nl-NL"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die niet gedood waren door deze plagen, bekeerden zich toch niet van de werken hunner handen, om de boze geesten niet (meer) te aanbidden en de gouden, zilveren, koperen, stenen en houten afgoden, die niet kunnen zien, noch horen of gaan; </a:t>
            </a:r>
            <a:br>
              <a:rPr lang="nl-NL"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nl-NL"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21 en zij bekeerden zich niet van hun moorden, noch van hun toverijen, noch van hun hoererij, noch van hun dieverijen. </a:t>
            </a:r>
          </a:p>
          <a:p>
            <a:pPr marL="0" indent="0">
              <a:lnSpc>
                <a:spcPct val="100000"/>
              </a:lnSpc>
              <a:spcAft>
                <a:spcPts val="1000"/>
              </a:spcAft>
              <a:buNone/>
            </a:pPr>
            <a:r>
              <a:rPr lang="nl-NL" sz="32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Openbaring 3:20 </a:t>
            </a:r>
            <a:r>
              <a:rPr lang="nl-NL"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Zie, Ik sta aan de deur en Ik klop. </a:t>
            </a:r>
            <a:br>
              <a:rPr lang="nl-NL"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nl-NL"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Indien iemand naar mijn stem hoort en de deur opent, </a:t>
            </a:r>
            <a:br>
              <a:rPr lang="nl-NL"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nl-NL"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Ik zal bij hem binnenkomen en </a:t>
            </a:r>
            <a:r>
              <a:rPr lang="nl-NL" sz="32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maaltijd met hem houden </a:t>
            </a:r>
            <a:br>
              <a:rPr lang="nl-NL" sz="32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nl-NL"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en hij met Mij.     </a:t>
            </a:r>
          </a:p>
          <a:p>
            <a:endParaRPr lang="nl-NL" sz="2400" dirty="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199C9A71-69FF-A3AA-8A68-E1BDFC2F8FC1}"/>
              </a:ext>
            </a:extLst>
          </p:cNvPr>
          <p:cNvSpPr txBox="1"/>
          <p:nvPr/>
        </p:nvSpPr>
        <p:spPr>
          <a:xfrm>
            <a:off x="3892614" y="55899"/>
            <a:ext cx="4406771" cy="1015663"/>
          </a:xfrm>
          <a:prstGeom prst="rect">
            <a:avLst/>
          </a:prstGeom>
          <a:noFill/>
        </p:spPr>
        <p:txBody>
          <a:bodyPr wrap="square">
            <a:spAutoFit/>
          </a:bodyPr>
          <a:lstStyle/>
          <a:p>
            <a:pPr marL="0" indent="0">
              <a:buNone/>
            </a:pPr>
            <a:r>
              <a:rPr lang="nl-NL" sz="60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Openbaring</a:t>
            </a:r>
          </a:p>
        </p:txBody>
      </p:sp>
    </p:spTree>
    <p:extLst>
      <p:ext uri="{BB962C8B-B14F-4D97-AF65-F5344CB8AC3E}">
        <p14:creationId xmlns:p14="http://schemas.microsoft.com/office/powerpoint/2010/main" val="10783801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Kleurplaten Pasen en het Paasverhaal - Creatief en Simpel">
            <a:extLst>
              <a:ext uri="{FF2B5EF4-FFF2-40B4-BE49-F238E27FC236}">
                <a16:creationId xmlns:a16="http://schemas.microsoft.com/office/drawing/2014/main" id="{6EA7BC35-F038-15A0-9CAB-E5BBBDC79F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239" y="-41053"/>
            <a:ext cx="11564315" cy="689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135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8B10428-B905-4B3E-2168-B470BF836C8E}"/>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5970"/>
            <a:ext cx="12192001" cy="688994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3D6502D-1D13-EAE9-3DA1-C583F0886C7C}"/>
              </a:ext>
            </a:extLst>
          </p:cNvPr>
          <p:cNvSpPr>
            <a:spLocks noGrp="1"/>
          </p:cNvSpPr>
          <p:nvPr>
            <p:ph type="title"/>
          </p:nvPr>
        </p:nvSpPr>
        <p:spPr>
          <a:xfrm>
            <a:off x="4035104" y="784574"/>
            <a:ext cx="6207853" cy="1325563"/>
          </a:xfrm>
        </p:spPr>
        <p:txBody>
          <a:bodyPr>
            <a:noAutofit/>
          </a:bodyPr>
          <a:lstStyle/>
          <a:p>
            <a:r>
              <a:rPr lang="nl-NL" sz="6000" dirty="0">
                <a:solidFill>
                  <a:schemeClr val="bg1"/>
                </a:solidFill>
              </a:rPr>
              <a:t>Koeien van </a:t>
            </a:r>
            <a:r>
              <a:rPr lang="nl-NL" sz="6000" dirty="0" err="1">
                <a:solidFill>
                  <a:schemeClr val="bg1"/>
                </a:solidFill>
              </a:rPr>
              <a:t>Basan</a:t>
            </a:r>
            <a:endParaRPr lang="nl-NL" sz="6000" dirty="0">
              <a:solidFill>
                <a:schemeClr val="bg1"/>
              </a:solidFill>
            </a:endParaRPr>
          </a:p>
        </p:txBody>
      </p:sp>
    </p:spTree>
    <p:extLst>
      <p:ext uri="{BB962C8B-B14F-4D97-AF65-F5344CB8AC3E}">
        <p14:creationId xmlns:p14="http://schemas.microsoft.com/office/powerpoint/2010/main" val="21550740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51DDB61-C017-7D21-83FF-602A80F2CFBB}"/>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1348" y="35653"/>
            <a:ext cx="12100652" cy="678669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0C3E6F5B-A78A-5556-03B0-3DD618235DBC}"/>
              </a:ext>
            </a:extLst>
          </p:cNvPr>
          <p:cNvSpPr txBox="1"/>
          <p:nvPr/>
        </p:nvSpPr>
        <p:spPr>
          <a:xfrm>
            <a:off x="291517" y="205421"/>
            <a:ext cx="11738296" cy="769441"/>
          </a:xfrm>
          <a:prstGeom prst="rect">
            <a:avLst/>
          </a:prstGeom>
          <a:noFill/>
        </p:spPr>
        <p:txBody>
          <a:bodyPr wrap="square">
            <a:spAutoFit/>
          </a:bodyPr>
          <a:lstStyle/>
          <a:p>
            <a:r>
              <a:rPr lang="nl-NL" sz="44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Koeien van </a:t>
            </a:r>
            <a:r>
              <a:rPr lang="nl-NL" sz="4400" dirty="0" err="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Basan</a:t>
            </a:r>
            <a:r>
              <a:rPr lang="nl-NL" sz="44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Beeld van kracht en macht</a:t>
            </a:r>
            <a:endParaRPr lang="nl-NL" sz="4400" dirty="0">
              <a:solidFill>
                <a:schemeClr val="accent6">
                  <a:lumMod val="75000"/>
                </a:schemeClr>
              </a:solidFill>
            </a:endParaRPr>
          </a:p>
        </p:txBody>
      </p:sp>
      <p:sp>
        <p:nvSpPr>
          <p:cNvPr id="3" name="Tijdelijke aanduiding voor inhoud 2">
            <a:extLst>
              <a:ext uri="{FF2B5EF4-FFF2-40B4-BE49-F238E27FC236}">
                <a16:creationId xmlns:a16="http://schemas.microsoft.com/office/drawing/2014/main" id="{360369B3-E4EB-2D00-DEE7-77E4136D5797}"/>
              </a:ext>
            </a:extLst>
          </p:cNvPr>
          <p:cNvSpPr>
            <a:spLocks noGrp="1"/>
          </p:cNvSpPr>
          <p:nvPr>
            <p:ph idx="1"/>
          </p:nvPr>
        </p:nvSpPr>
        <p:spPr>
          <a:xfrm>
            <a:off x="395682" y="1115383"/>
            <a:ext cx="7787266" cy="5537195"/>
          </a:xfrm>
          <a:solidFill>
            <a:srgbClr val="548235"/>
          </a:solidFill>
        </p:spPr>
        <p:txBody>
          <a:bodyPr>
            <a:normAutofit fontScale="92500" lnSpcReduction="20000"/>
          </a:bodyPr>
          <a:lstStyle/>
          <a:p>
            <a:pPr marL="0" indent="0">
              <a:lnSpc>
                <a:spcPct val="110000"/>
              </a:lnSpc>
              <a:spcAft>
                <a:spcPts val="1000"/>
              </a:spcAft>
              <a:buNone/>
            </a:pPr>
            <a:r>
              <a:rPr lang="nl-NL" sz="1900" dirty="0">
                <a:solidFill>
                  <a:schemeClr val="bg1"/>
                </a:solidFill>
                <a:effectLst/>
                <a:latin typeface="Arial" panose="020B0604020202020204" pitchFamily="34" charset="0"/>
                <a:ea typeface="Calibri" panose="020F0502020204030204" pitchFamily="34" charset="0"/>
                <a:cs typeface="Arial" panose="020B0604020202020204" pitchFamily="34" charset="0"/>
              </a:rPr>
              <a:t>Ezechiël 39:17,18 Mensenkind, dit zegt God, de </a:t>
            </a:r>
            <a:r>
              <a:rPr lang="nl-NL" sz="1900" spc="120" dirty="0">
                <a:solidFill>
                  <a:schemeClr val="bg1"/>
                </a:solidFill>
                <a:effectLst/>
                <a:latin typeface="Arial" panose="020B0604020202020204" pitchFamily="34" charset="0"/>
                <a:ea typeface="Calibri" panose="020F0502020204030204" pitchFamily="34" charset="0"/>
                <a:cs typeface="Arial" panose="020B0604020202020204" pitchFamily="34" charset="0"/>
              </a:rPr>
              <a:t>HEER</a:t>
            </a:r>
            <a:r>
              <a:rPr lang="nl-NL" sz="1900" dirty="0">
                <a:solidFill>
                  <a:schemeClr val="bg1"/>
                </a:solidFill>
                <a:effectLst/>
                <a:latin typeface="Arial" panose="020B0604020202020204" pitchFamily="34" charset="0"/>
                <a:ea typeface="Calibri" panose="020F0502020204030204" pitchFamily="34" charset="0"/>
                <a:cs typeface="Arial" panose="020B0604020202020204" pitchFamily="34" charset="0"/>
              </a:rPr>
              <a:t>: Zeg tegen alle soorten vogels en tegen alle wilde dieren: “Kom bij elkaar, kom samen, overal vandaan, en kom naar het slachtfeest, het grote slachtfeest dat ik voor jullie aanricht op de bergen van Israël. Daar kun je vlees eten en bloed drinken! Je eet er het vlees van helden, drinkt het bloed van de vorsten der aarde: van rammen, lammeren, bokken en stieren, allemaal in Basan vetgemeste beesten. </a:t>
            </a:r>
          </a:p>
          <a:p>
            <a:pPr marL="0" indent="0">
              <a:lnSpc>
                <a:spcPct val="110000"/>
              </a:lnSpc>
              <a:spcAft>
                <a:spcPts val="1000"/>
              </a:spcAft>
              <a:buNone/>
            </a:pPr>
            <a:r>
              <a:rPr lang="nl-NL" sz="1900" dirty="0">
                <a:solidFill>
                  <a:schemeClr val="bg1"/>
                </a:solidFill>
                <a:effectLst/>
                <a:latin typeface="Arial" panose="020B0604020202020204" pitchFamily="34" charset="0"/>
                <a:ea typeface="Calibri" panose="020F0502020204030204" pitchFamily="34" charset="0"/>
                <a:cs typeface="Arial" panose="020B0604020202020204" pitchFamily="34" charset="0"/>
              </a:rPr>
              <a:t>Psalm 22:13/14 Een troep stieren staat om mij heen, buffels van Basan omsingelen mij, roofzuchtige, brullende leeuwen sperren hun muil naar mij open. </a:t>
            </a:r>
          </a:p>
          <a:p>
            <a:pPr marL="0" indent="0">
              <a:lnSpc>
                <a:spcPct val="110000"/>
              </a:lnSpc>
              <a:spcAft>
                <a:spcPts val="1000"/>
              </a:spcAft>
              <a:buNone/>
            </a:pPr>
            <a:r>
              <a:rPr lang="nl-NL" sz="1900" dirty="0">
                <a:solidFill>
                  <a:schemeClr val="bg1"/>
                </a:solidFill>
                <a:effectLst/>
                <a:latin typeface="Arial" panose="020B0604020202020204" pitchFamily="34" charset="0"/>
                <a:ea typeface="Calibri" panose="020F0502020204030204" pitchFamily="34" charset="0"/>
                <a:cs typeface="Arial" panose="020B0604020202020204" pitchFamily="34" charset="0"/>
              </a:rPr>
              <a:t>Hosea 10:11,12 Efraïm was een afgerichte jonge koe, die gewillig dorste. Toen ik haar fraaie hals zag, dacht ik: Ik ga Efraïm inspannen, ik laat Juda ploegen, Jakob eggen. Zaai rechtvaardig! Oogst met liefde! Ontgin nieuw land! </a:t>
            </a:r>
          </a:p>
          <a:p>
            <a:pPr marL="0" indent="0">
              <a:lnSpc>
                <a:spcPct val="110000"/>
              </a:lnSpc>
              <a:spcAft>
                <a:spcPts val="1000"/>
              </a:spcAft>
              <a:buNone/>
            </a:pPr>
            <a:r>
              <a:rPr lang="nl-NL" sz="1900" dirty="0">
                <a:solidFill>
                  <a:schemeClr val="bg1"/>
                </a:solidFill>
                <a:effectLst/>
                <a:latin typeface="Arial" panose="020B0604020202020204" pitchFamily="34" charset="0"/>
                <a:ea typeface="Calibri" panose="020F0502020204030204" pitchFamily="34" charset="0"/>
                <a:cs typeface="Arial" panose="020B0604020202020204" pitchFamily="34" charset="0"/>
              </a:rPr>
              <a:t>Deuteronomium 32:15 Toen werd </a:t>
            </a:r>
            <a:r>
              <a:rPr lang="nl-NL" sz="19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Jesurun</a:t>
            </a:r>
            <a:r>
              <a:rPr lang="nl-NL" sz="1900" dirty="0">
                <a:solidFill>
                  <a:schemeClr val="bg1"/>
                </a:solidFill>
                <a:effectLst/>
                <a:latin typeface="Arial" panose="020B0604020202020204" pitchFamily="34" charset="0"/>
                <a:ea typeface="Calibri" panose="020F0502020204030204" pitchFamily="34" charset="0"/>
                <a:cs typeface="Arial" panose="020B0604020202020204" pitchFamily="34" charset="0"/>
              </a:rPr>
              <a:t> vadsig en vet, het raakte verzadigd, werd dik en rond. Het kwam in verzet, liep weg van zijn schepper, versmaadde zijn stut en steun, zijn rots. </a:t>
            </a:r>
          </a:p>
          <a:p>
            <a:pPr>
              <a:lnSpc>
                <a:spcPct val="115000"/>
              </a:lnSpc>
              <a:spcAft>
                <a:spcPts val="1000"/>
              </a:spcAft>
            </a:pPr>
            <a:endParaRPr lang="nl-NL" sz="16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nl-NL" sz="6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nl-NL"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6" name="Tijdelijke aanduiding voor inhoud 2">
            <a:extLst>
              <a:ext uri="{FF2B5EF4-FFF2-40B4-BE49-F238E27FC236}">
                <a16:creationId xmlns:a16="http://schemas.microsoft.com/office/drawing/2014/main" id="{F3594E07-7EF7-BB3C-D0FF-CE9014C1256F}"/>
              </a:ext>
            </a:extLst>
          </p:cNvPr>
          <p:cNvSpPr txBox="1">
            <a:spLocks/>
          </p:cNvSpPr>
          <p:nvPr/>
        </p:nvSpPr>
        <p:spPr>
          <a:xfrm>
            <a:off x="8487282" y="1144631"/>
            <a:ext cx="3542531" cy="2839540"/>
          </a:xfrm>
          <a:prstGeom prst="rect">
            <a:avLst/>
          </a:prstGeom>
          <a:ln w="76200">
            <a:solidFill>
              <a:schemeClr val="accent6">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000"/>
              </a:spcAft>
              <a:buFont typeface="Arial" panose="020B0604020202020204" pitchFamily="34" charset="0"/>
              <a:buNone/>
            </a:pPr>
            <a:r>
              <a:rPr lang="nl-NL" sz="1800" dirty="0">
                <a:latin typeface="Arial" panose="020B0604020202020204" pitchFamily="34" charset="0"/>
                <a:ea typeface="Calibri" panose="020F0502020204030204" pitchFamily="34" charset="0"/>
                <a:cs typeface="Arial" panose="020B0604020202020204" pitchFamily="34" charset="0"/>
              </a:rPr>
              <a:t>Dit is geen scheldwoord, maar beeld van kracht en macht van de vijand. </a:t>
            </a:r>
          </a:p>
          <a:p>
            <a:pPr marL="0" indent="0">
              <a:lnSpc>
                <a:spcPct val="110000"/>
              </a:lnSpc>
              <a:spcAft>
                <a:spcPts val="1000"/>
              </a:spcAft>
              <a:buFont typeface="Arial" panose="020B0604020202020204" pitchFamily="34" charset="0"/>
              <a:buNone/>
            </a:pPr>
            <a:r>
              <a:rPr lang="nl-NL" sz="1800" dirty="0">
                <a:latin typeface="Arial" panose="020B0604020202020204" pitchFamily="34" charset="0"/>
                <a:ea typeface="Calibri" panose="020F0502020204030204" pitchFamily="34" charset="0"/>
                <a:cs typeface="Arial" panose="020B0604020202020204" pitchFamily="34" charset="0"/>
              </a:rPr>
              <a:t>Koeien van </a:t>
            </a:r>
            <a:r>
              <a:rPr lang="nl-NL" sz="1800" dirty="0" err="1">
                <a:latin typeface="Arial" panose="020B0604020202020204" pitchFamily="34" charset="0"/>
                <a:ea typeface="Calibri" panose="020F0502020204030204" pitchFamily="34" charset="0"/>
                <a:cs typeface="Arial" panose="020B0604020202020204" pitchFamily="34" charset="0"/>
              </a:rPr>
              <a:t>Basan</a:t>
            </a:r>
            <a:r>
              <a:rPr lang="nl-NL" sz="1800" dirty="0">
                <a:latin typeface="Arial" panose="020B0604020202020204" pitchFamily="34" charset="0"/>
                <a:ea typeface="Calibri" panose="020F0502020204030204" pitchFamily="34" charset="0"/>
                <a:cs typeface="Arial" panose="020B0604020202020204" pitchFamily="34" charset="0"/>
              </a:rPr>
              <a:t> wil zeggen goed doorvoede, vetgemeste koeien, toonbeeld van welvaart. </a:t>
            </a:r>
          </a:p>
          <a:p>
            <a:pPr marL="0" indent="0">
              <a:lnSpc>
                <a:spcPct val="110000"/>
              </a:lnSpc>
              <a:spcAft>
                <a:spcPts val="1000"/>
              </a:spcAft>
              <a:buFont typeface="Arial" panose="020B0604020202020204" pitchFamily="34" charset="0"/>
              <a:buNone/>
            </a:pPr>
            <a:r>
              <a:rPr lang="nl-NL" sz="1800" b="1" dirty="0">
                <a:solidFill>
                  <a:srgbClr val="C00000"/>
                </a:solidFill>
                <a:latin typeface="Arial" panose="020B0604020202020204" pitchFamily="34" charset="0"/>
                <a:ea typeface="Calibri" panose="020F0502020204030204" pitchFamily="34" charset="0"/>
                <a:cs typeface="Arial" panose="020B0604020202020204" pitchFamily="34" charset="0"/>
              </a:rPr>
              <a:t>WAT GING ER DAN FOUT?</a:t>
            </a:r>
            <a:endParaRPr lang="nl-NL" sz="18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nl-NL" sz="16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nl-NL" sz="6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nl-NL" sz="4400" dirty="0">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4632285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t goede leven en de decadentie | Nexus Instituut">
            <a:extLst>
              <a:ext uri="{FF2B5EF4-FFF2-40B4-BE49-F238E27FC236}">
                <a16:creationId xmlns:a16="http://schemas.microsoft.com/office/drawing/2014/main" id="{EA0D580A-7385-72BB-C630-2A3D7DA59B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21804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E646665-F92C-F4D5-77CA-973B42A329E0}"/>
              </a:ext>
            </a:extLst>
          </p:cNvPr>
          <p:cNvSpPr>
            <a:spLocks noGrp="1"/>
          </p:cNvSpPr>
          <p:nvPr>
            <p:ph type="title"/>
          </p:nvPr>
        </p:nvSpPr>
        <p:spPr>
          <a:xfrm>
            <a:off x="2013857" y="0"/>
            <a:ext cx="5068078" cy="1056207"/>
          </a:xfrm>
        </p:spPr>
        <p:txBody>
          <a:bodyPr>
            <a:noAutofit/>
          </a:bodyPr>
          <a:lstStyle/>
          <a:p>
            <a:r>
              <a:rPr lang="nl-NL" sz="6000" b="1" dirty="0">
                <a:solidFill>
                  <a:schemeClr val="bg1"/>
                </a:solidFill>
              </a:rPr>
              <a:t>DECADENTIE</a:t>
            </a:r>
          </a:p>
        </p:txBody>
      </p:sp>
    </p:spTree>
    <p:extLst>
      <p:ext uri="{BB962C8B-B14F-4D97-AF65-F5344CB8AC3E}">
        <p14:creationId xmlns:p14="http://schemas.microsoft.com/office/powerpoint/2010/main" val="38294667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xfam: extreme armoede dreigt dit jaar voor nog eens kwart miljard mensen">
            <a:extLst>
              <a:ext uri="{FF2B5EF4-FFF2-40B4-BE49-F238E27FC236}">
                <a16:creationId xmlns:a16="http://schemas.microsoft.com/office/drawing/2014/main" id="{D121F87C-282F-7491-9688-22B55EB18D4D}"/>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71366"/>
            <a:ext cx="12192000" cy="692936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EC4C05B-B12E-C2BF-D3C1-E2629353A096}"/>
              </a:ext>
            </a:extLst>
          </p:cNvPr>
          <p:cNvSpPr>
            <a:spLocks noGrp="1"/>
          </p:cNvSpPr>
          <p:nvPr>
            <p:ph type="title"/>
          </p:nvPr>
        </p:nvSpPr>
        <p:spPr>
          <a:xfrm>
            <a:off x="205274" y="9331"/>
            <a:ext cx="7018176" cy="1325563"/>
          </a:xfrm>
        </p:spPr>
        <p:txBody>
          <a:bodyPr>
            <a:noAutofit/>
          </a:bodyPr>
          <a:lstStyle/>
          <a:p>
            <a:r>
              <a:rPr lang="nl-NL" sz="5400" dirty="0"/>
              <a:t>EXTREME ARMOEDE</a:t>
            </a:r>
          </a:p>
        </p:txBody>
      </p:sp>
    </p:spTree>
    <p:extLst>
      <p:ext uri="{BB962C8B-B14F-4D97-AF65-F5344CB8AC3E}">
        <p14:creationId xmlns:p14="http://schemas.microsoft.com/office/powerpoint/2010/main" val="566121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21 Bijbelteksten over 'Oordeel' - BGT &amp; NBV21 - DailyVerses.net">
            <a:extLst>
              <a:ext uri="{FF2B5EF4-FFF2-40B4-BE49-F238E27FC236}">
                <a16:creationId xmlns:a16="http://schemas.microsoft.com/office/drawing/2014/main" id="{F3C2829B-485F-A5F2-1F6A-7A3A4253B9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70"/>
          <a:stretch/>
        </p:blipFill>
        <p:spPr bwMode="auto">
          <a:xfrm>
            <a:off x="-65313" y="559838"/>
            <a:ext cx="5871296" cy="4898572"/>
          </a:xfrm>
          <a:prstGeom prst="rect">
            <a:avLst/>
          </a:prstGeom>
          <a:noFill/>
          <a:ln w="53975">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5122" name="Picture 2" descr="Goed leiderschap kan niet zonder rechtvaardigheid - Boom Management">
            <a:extLst>
              <a:ext uri="{FF2B5EF4-FFF2-40B4-BE49-F238E27FC236}">
                <a16:creationId xmlns:a16="http://schemas.microsoft.com/office/drawing/2014/main" id="{4FA84C1C-988B-8181-C650-EBE17A0186F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05983" y="0"/>
            <a:ext cx="6386018" cy="551439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3373B61-4013-7997-F7D2-883CD6BADFB2}"/>
              </a:ext>
            </a:extLst>
          </p:cNvPr>
          <p:cNvSpPr>
            <a:spLocks noGrp="1"/>
          </p:cNvSpPr>
          <p:nvPr>
            <p:ph type="title"/>
          </p:nvPr>
        </p:nvSpPr>
        <p:spPr>
          <a:xfrm>
            <a:off x="5805982" y="5514392"/>
            <a:ext cx="6386017" cy="1325563"/>
          </a:xfrm>
        </p:spPr>
        <p:txBody>
          <a:bodyPr>
            <a:normAutofit/>
          </a:bodyPr>
          <a:lstStyle/>
          <a:p>
            <a:pPr algn="ctr"/>
            <a:r>
              <a:rPr lang="nl-NL" sz="3600" dirty="0">
                <a:solidFill>
                  <a:schemeClr val="bg1">
                    <a:lumMod val="50000"/>
                  </a:schemeClr>
                </a:solidFill>
              </a:rPr>
              <a:t>Mannen en Vrouwen gelijkwaardig beoordeeld</a:t>
            </a:r>
          </a:p>
        </p:txBody>
      </p:sp>
    </p:spTree>
    <p:extLst>
      <p:ext uri="{BB962C8B-B14F-4D97-AF65-F5344CB8AC3E}">
        <p14:creationId xmlns:p14="http://schemas.microsoft.com/office/powerpoint/2010/main" val="30901391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D3B0E"/>
        </a:solidFill>
        <a:effectLst/>
      </p:bgPr>
    </p:bg>
    <p:spTree>
      <p:nvGrpSpPr>
        <p:cNvPr id="1" name=""/>
        <p:cNvGrpSpPr/>
        <p:nvPr/>
      </p:nvGrpSpPr>
      <p:grpSpPr>
        <a:xfrm>
          <a:off x="0" y="0"/>
          <a:ext cx="0" cy="0"/>
          <a:chOff x="0" y="0"/>
          <a:chExt cx="0" cy="0"/>
        </a:xfrm>
      </p:grpSpPr>
      <p:pic>
        <p:nvPicPr>
          <p:cNvPr id="6146" name="Picture 2" descr="Súdwest-Fryslân gaat drankzucht te lijf met IJslandse aanpak - Leeuwarder  Courant">
            <a:extLst>
              <a:ext uri="{FF2B5EF4-FFF2-40B4-BE49-F238E27FC236}">
                <a16:creationId xmlns:a16="http://schemas.microsoft.com/office/drawing/2014/main" id="{F1DC7E29-81B4-B4FC-30FE-4449B086D1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024" y="20774"/>
            <a:ext cx="11597951" cy="683722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1E4607E-6147-1CA9-2CE2-4BFF06090049}"/>
              </a:ext>
            </a:extLst>
          </p:cNvPr>
          <p:cNvSpPr>
            <a:spLocks noGrp="1"/>
          </p:cNvSpPr>
          <p:nvPr>
            <p:ph type="title"/>
          </p:nvPr>
        </p:nvSpPr>
        <p:spPr>
          <a:xfrm>
            <a:off x="1379375" y="-289249"/>
            <a:ext cx="10515600" cy="1325563"/>
          </a:xfrm>
        </p:spPr>
        <p:txBody>
          <a:bodyPr/>
          <a:lstStyle/>
          <a:p>
            <a:r>
              <a:rPr lang="nl-NL" b="1" dirty="0">
                <a:solidFill>
                  <a:schemeClr val="bg1"/>
                </a:solidFill>
                <a:highlight>
                  <a:srgbClr val="6D3B0E"/>
                </a:highlight>
              </a:rPr>
              <a:t>Welvaart kan drankgebruik doen toenemen</a:t>
            </a:r>
          </a:p>
        </p:txBody>
      </p:sp>
    </p:spTree>
    <p:extLst>
      <p:ext uri="{BB962C8B-B14F-4D97-AF65-F5344CB8AC3E}">
        <p14:creationId xmlns:p14="http://schemas.microsoft.com/office/powerpoint/2010/main" val="10066499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0459E7-F648-7ED1-4697-C52D4D65E683}"/>
              </a:ext>
            </a:extLst>
          </p:cNvPr>
          <p:cNvSpPr>
            <a:spLocks noGrp="1"/>
          </p:cNvSpPr>
          <p:nvPr>
            <p:ph type="title"/>
          </p:nvPr>
        </p:nvSpPr>
        <p:spPr>
          <a:xfrm>
            <a:off x="2199692" y="449102"/>
            <a:ext cx="7792616" cy="863600"/>
          </a:xfrm>
        </p:spPr>
        <p:txBody>
          <a:bodyPr/>
          <a:lstStyle/>
          <a:p>
            <a:r>
              <a:rPr lang="nl-NL" b="1" dirty="0">
                <a:solidFill>
                  <a:schemeClr val="accent6">
                    <a:lumMod val="50000"/>
                  </a:schemeClr>
                </a:solidFill>
              </a:rPr>
              <a:t>De Heere HEERE heeft gezworen!</a:t>
            </a:r>
          </a:p>
        </p:txBody>
      </p:sp>
      <p:sp>
        <p:nvSpPr>
          <p:cNvPr id="3" name="Tijdelijke aanduiding voor inhoud 2">
            <a:extLst>
              <a:ext uri="{FF2B5EF4-FFF2-40B4-BE49-F238E27FC236}">
                <a16:creationId xmlns:a16="http://schemas.microsoft.com/office/drawing/2014/main" id="{6339E037-7111-4152-CC8B-EF8D61CF90AB}"/>
              </a:ext>
            </a:extLst>
          </p:cNvPr>
          <p:cNvSpPr>
            <a:spLocks noGrp="1"/>
          </p:cNvSpPr>
          <p:nvPr>
            <p:ph idx="1"/>
          </p:nvPr>
        </p:nvSpPr>
        <p:spPr>
          <a:xfrm>
            <a:off x="0" y="1409700"/>
            <a:ext cx="12192000" cy="5448300"/>
          </a:xfrm>
          <a:solidFill>
            <a:schemeClr val="accent6">
              <a:lumMod val="50000"/>
            </a:schemeClr>
          </a:solidFill>
        </p:spPr>
        <p:txBody>
          <a:bodyPr>
            <a:normAutofit/>
          </a:bodyPr>
          <a:lstStyle/>
          <a:p>
            <a:pPr marL="0" indent="0">
              <a:lnSpc>
                <a:spcPct val="115000"/>
              </a:lnSpc>
              <a:spcAft>
                <a:spcPts val="1000"/>
              </a:spcAft>
              <a:buNone/>
            </a:pPr>
            <a:r>
              <a:rPr lang="nl-NL"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Het zweren van de Heere kan twee kanten opgaan!</a:t>
            </a:r>
          </a:p>
          <a:p>
            <a:pPr>
              <a:lnSpc>
                <a:spcPct val="115000"/>
              </a:lnSpc>
              <a:spcAft>
                <a:spcPts val="1000"/>
              </a:spcAft>
            </a:pPr>
            <a:r>
              <a:rPr lang="nl-NL"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2400" dirty="0">
                <a:solidFill>
                  <a:schemeClr val="bg1"/>
                </a:solidFill>
                <a:effectLst/>
                <a:highlight>
                  <a:srgbClr val="6D3B0E"/>
                </a:highlight>
                <a:latin typeface="Arial" panose="020B0604020202020204" pitchFamily="34" charset="0"/>
                <a:ea typeface="Calibri" panose="020F0502020204030204" pitchFamily="34" charset="0"/>
                <a:cs typeface="Arial" panose="020B0604020202020204" pitchFamily="34" charset="0"/>
              </a:rPr>
              <a:t>Genesis 22:16,17</a:t>
            </a:r>
            <a:r>
              <a:rPr lang="nl-NL" sz="2400" dirty="0">
                <a:solidFill>
                  <a:schemeClr val="bg1"/>
                </a:solidFill>
                <a:highlight>
                  <a:srgbClr val="6D3B0E"/>
                </a:highlight>
                <a:latin typeface="Arial" panose="020B0604020202020204" pitchFamily="34" charset="0"/>
                <a:ea typeface="Calibri" panose="020F0502020204030204" pitchFamily="34" charset="0"/>
                <a:cs typeface="Arial" panose="020B0604020202020204" pitchFamily="34" charset="0"/>
              </a:rPr>
              <a:t> </a:t>
            </a:r>
            <a:r>
              <a:rPr lang="nl-NL"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Ik zweer bij Mijzelf, luidt het woord des HEREN: omdat gij dit gedaan hebt, en uw zoon, uw enige, Mij niet onthouden hebt, zal Ik u rijkelijk zegenen, en uw nageslacht zeer talrijk maken, als de sterren des hemels en als het zand aan de oever der zee, en uw nageslacht zal de poort zijner vijanden in bezit nemen.  </a:t>
            </a:r>
          </a:p>
          <a:p>
            <a:pPr>
              <a:lnSpc>
                <a:spcPct val="115000"/>
              </a:lnSpc>
              <a:spcAft>
                <a:spcPts val="1000"/>
              </a:spcAft>
            </a:pPr>
            <a:r>
              <a:rPr lang="nl-NL" sz="2400" dirty="0">
                <a:solidFill>
                  <a:schemeClr val="bg1"/>
                </a:solidFill>
                <a:effectLst/>
                <a:highlight>
                  <a:srgbClr val="6D3B0E"/>
                </a:highlight>
                <a:latin typeface="Arial" panose="020B0604020202020204" pitchFamily="34" charset="0"/>
                <a:ea typeface="Calibri" panose="020F0502020204030204" pitchFamily="34" charset="0"/>
                <a:cs typeface="Arial" panose="020B0604020202020204" pitchFamily="34" charset="0"/>
              </a:rPr>
              <a:t>Psalm 89:36  </a:t>
            </a:r>
            <a:r>
              <a:rPr lang="nl-NL"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Eenmaal heb Ik bij mijn heiligheid gezworen: Hoe zou Ik tegenover David liegen! </a:t>
            </a:r>
          </a:p>
          <a:p>
            <a:pPr>
              <a:lnSpc>
                <a:spcPct val="115000"/>
              </a:lnSpc>
              <a:spcAft>
                <a:spcPts val="1000"/>
              </a:spcAft>
            </a:pPr>
            <a:r>
              <a:rPr lang="nl-NL" sz="2400" dirty="0">
                <a:solidFill>
                  <a:schemeClr val="bg1"/>
                </a:solidFill>
                <a:effectLst/>
                <a:highlight>
                  <a:srgbClr val="6D3B0E"/>
                </a:highlight>
                <a:latin typeface="Arial" panose="020B0604020202020204" pitchFamily="34" charset="0"/>
                <a:ea typeface="Calibri" panose="020F0502020204030204" pitchFamily="34" charset="0"/>
                <a:cs typeface="Arial" panose="020B0604020202020204" pitchFamily="34" charset="0"/>
              </a:rPr>
              <a:t>Psalm 132:11 </a:t>
            </a:r>
            <a:r>
              <a:rPr lang="nl-NL"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De HERE heeft David een dure eed gezworen, waarop Hij niet terugkomt: Een van uw lijfelijke zonen zal Ik op uw troon zetten. </a:t>
            </a:r>
          </a:p>
          <a:p>
            <a:endParaRPr lang="nl-NL" dirty="0"/>
          </a:p>
        </p:txBody>
      </p:sp>
    </p:spTree>
    <p:extLst>
      <p:ext uri="{BB962C8B-B14F-4D97-AF65-F5344CB8AC3E}">
        <p14:creationId xmlns:p14="http://schemas.microsoft.com/office/powerpoint/2010/main" val="22314590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1226</TotalTime>
  <Words>1619</Words>
  <Application>Microsoft Office PowerPoint</Application>
  <PresentationFormat>Breedbeeld</PresentationFormat>
  <Paragraphs>53</Paragraphs>
  <Slides>27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27</vt:i4>
      </vt:variant>
    </vt:vector>
  </HeadingPairs>
  <TitlesOfParts>
    <vt:vector size="32" baseType="lpstr">
      <vt:lpstr>Arial</vt:lpstr>
      <vt:lpstr>Calibri</vt:lpstr>
      <vt:lpstr>Calibri Light</vt:lpstr>
      <vt:lpstr>Gabriola</vt:lpstr>
      <vt:lpstr>Kantoorthema</vt:lpstr>
      <vt:lpstr>PowerPoint-presentatie</vt:lpstr>
      <vt:lpstr>PowerPoint-presentatie</vt:lpstr>
      <vt:lpstr>Koeien van Basan</vt:lpstr>
      <vt:lpstr>PowerPoint-presentatie</vt:lpstr>
      <vt:lpstr>DECADENTIE</vt:lpstr>
      <vt:lpstr>EXTREME ARMOEDE</vt:lpstr>
      <vt:lpstr>Mannen en Vrouwen gelijkwaardig beoordeeld</vt:lpstr>
      <vt:lpstr>Welvaart kan drankgebruik doen toenemen</vt:lpstr>
      <vt:lpstr>De Heere HEERE heeft gezworen!</vt:lpstr>
      <vt:lpstr>De andere kant van de eed van God</vt:lpstr>
      <vt:lpstr>Dat men u zal optrekken met haken  en wie na u overblijft, met vishaken</vt:lpstr>
      <vt:lpstr>AMOS 4:4,5 Kom naar Bethel en zondig, naar Gilgal om veel te zondigen. Breng in de morgen uw offers, en elke derde dag uw tienden. Laat van het gezuurde brood een lofoffer in rook opgaan, kondig luid vrijwillige gaven aan, laat het horen, want zo wilt u het toch graag, Israëlieten, spreekt de Heere Heere.</vt:lpstr>
      <vt:lpstr>PowerPoint-presentatie</vt:lpstr>
      <vt:lpstr>Fijngevoelig </vt:lpstr>
      <vt:lpstr>PowerPoint-presentatie</vt:lpstr>
      <vt:lpstr>PowerPoint-presentatie</vt:lpstr>
      <vt:lpstr>Geen brood, geen regen </vt:lpstr>
      <vt:lpstr>PowerPoint-presentatie</vt:lpstr>
      <vt:lpstr>Steden wankelden</vt:lpstr>
      <vt:lpstr>PowerPoint-presentatie</vt:lpstr>
      <vt:lpstr>Jonge mannen met het zwaard gedood</vt:lpstr>
      <vt:lpstr>Sodom en Gomorra ondersteboven gekeerd.</vt:lpstr>
      <vt:lpstr>Sodom en Gomorra nu</vt:lpstr>
      <vt:lpstr>Heere, God van de legermachten.</vt:lpstr>
      <vt:lpstr>  Twee richtingen      mogelijk: meer niet.</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Dieuwke Geurts</dc:creator>
  <cp:lastModifiedBy>Dieuwke Geurts</cp:lastModifiedBy>
  <cp:revision>51</cp:revision>
  <cp:lastPrinted>2023-04-12T14:09:08Z</cp:lastPrinted>
  <dcterms:created xsi:type="dcterms:W3CDTF">2022-12-22T12:23:43Z</dcterms:created>
  <dcterms:modified xsi:type="dcterms:W3CDTF">2023-04-12T14:10:20Z</dcterms:modified>
</cp:coreProperties>
</file>