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65" r:id="rId4"/>
    <p:sldId id="257" r:id="rId5"/>
    <p:sldId id="259" r:id="rId6"/>
    <p:sldId id="266" r:id="rId7"/>
    <p:sldId id="260" r:id="rId8"/>
    <p:sldId id="261" r:id="rId9"/>
    <p:sldId id="262" r:id="rId10"/>
    <p:sldId id="263" r:id="rId11"/>
    <p:sldId id="264" r:id="rId12"/>
    <p:sldId id="267" r:id="rId13"/>
    <p:sldId id="268" r:id="rId14"/>
    <p:sldId id="269" r:id="rId15"/>
    <p:sldId id="271" r:id="rId16"/>
    <p:sldId id="270" r:id="rId17"/>
    <p:sldId id="272" r:id="rId18"/>
    <p:sldId id="273" r:id="rId19"/>
    <p:sldId id="275" r:id="rId20"/>
    <p:sldId id="277" r:id="rId21"/>
    <p:sldId id="274" r:id="rId22"/>
    <p:sldId id="290" r:id="rId23"/>
    <p:sldId id="291" r:id="rId24"/>
    <p:sldId id="276" r:id="rId25"/>
    <p:sldId id="280" r:id="rId26"/>
    <p:sldId id="278" r:id="rId27"/>
    <p:sldId id="279" r:id="rId28"/>
    <p:sldId id="281" r:id="rId29"/>
    <p:sldId id="283" r:id="rId30"/>
    <p:sldId id="282" r:id="rId31"/>
    <p:sldId id="284" r:id="rId32"/>
    <p:sldId id="285" r:id="rId33"/>
    <p:sldId id="286" r:id="rId34"/>
    <p:sldId id="287" r:id="rId35"/>
    <p:sldId id="288" r:id="rId36"/>
    <p:sldId id="289" r:id="rId37"/>
    <p:sldId id="292" r:id="rId38"/>
    <p:sldId id="293" r:id="rId39"/>
    <p:sldId id="294" r:id="rId40"/>
    <p:sldId id="295" r:id="rId41"/>
    <p:sldId id="296" r:id="rId42"/>
    <p:sldId id="297" r:id="rId4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EDB05B-E9E7-F747-9D4B-8FB4FD5E4ADE}" v="927" dt="2023-10-19T14:11:58.0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251"/>
  </p:normalViewPr>
  <p:slideViewPr>
    <p:cSldViewPr snapToGrid="0">
      <p:cViewPr varScale="1">
        <p:scale>
          <a:sx n="127" d="100"/>
          <a:sy n="127" d="100"/>
        </p:scale>
        <p:origin x="24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73A4AE-6958-7CEA-7D29-72B0C2FC9B2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264627C-22D5-38B1-D309-8F7A2FC254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6C29FF9-5448-F718-D8EF-83B8E63C5E7E}"/>
              </a:ext>
            </a:extLst>
          </p:cNvPr>
          <p:cNvSpPr>
            <a:spLocks noGrp="1"/>
          </p:cNvSpPr>
          <p:nvPr>
            <p:ph type="dt" sz="half" idx="10"/>
          </p:nvPr>
        </p:nvSpPr>
        <p:spPr/>
        <p:txBody>
          <a:bodyPr/>
          <a:lstStyle/>
          <a:p>
            <a:fld id="{5FF1AD76-8EE4-2943-A3F1-C6333AB75DC5}" type="datetimeFigureOut">
              <a:rPr lang="nl-NL" smtClean="0"/>
              <a:t>19-10-2023</a:t>
            </a:fld>
            <a:endParaRPr lang="nl-NL"/>
          </a:p>
        </p:txBody>
      </p:sp>
      <p:sp>
        <p:nvSpPr>
          <p:cNvPr id="5" name="Tijdelijke aanduiding voor voettekst 4">
            <a:extLst>
              <a:ext uri="{FF2B5EF4-FFF2-40B4-BE49-F238E27FC236}">
                <a16:creationId xmlns:a16="http://schemas.microsoft.com/office/drawing/2014/main" id="{DA59AC27-40CC-22B7-39EB-D0637F7F84E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0CC0A69-EBAF-BF68-9957-5DABE8F6523C}"/>
              </a:ext>
            </a:extLst>
          </p:cNvPr>
          <p:cNvSpPr>
            <a:spLocks noGrp="1"/>
          </p:cNvSpPr>
          <p:nvPr>
            <p:ph type="sldNum" sz="quarter" idx="12"/>
          </p:nvPr>
        </p:nvSpPr>
        <p:spPr/>
        <p:txBody>
          <a:bodyPr/>
          <a:lstStyle/>
          <a:p>
            <a:fld id="{6CDD36B0-F7B2-3245-93B3-29DD2581E106}" type="slidenum">
              <a:rPr lang="nl-NL" smtClean="0"/>
              <a:t>‹nr.›</a:t>
            </a:fld>
            <a:endParaRPr lang="nl-NL"/>
          </a:p>
        </p:txBody>
      </p:sp>
    </p:spTree>
    <p:extLst>
      <p:ext uri="{BB962C8B-B14F-4D97-AF65-F5344CB8AC3E}">
        <p14:creationId xmlns:p14="http://schemas.microsoft.com/office/powerpoint/2010/main" val="1863079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BE151F-360A-A31A-49D0-88918A5BABFA}"/>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FEF7450E-8EE0-BC55-169B-DE7C361DA12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463D86E-CB39-6ED4-A72A-F8627872EEFB}"/>
              </a:ext>
            </a:extLst>
          </p:cNvPr>
          <p:cNvSpPr>
            <a:spLocks noGrp="1"/>
          </p:cNvSpPr>
          <p:nvPr>
            <p:ph type="dt" sz="half" idx="10"/>
          </p:nvPr>
        </p:nvSpPr>
        <p:spPr/>
        <p:txBody>
          <a:bodyPr/>
          <a:lstStyle/>
          <a:p>
            <a:fld id="{5FF1AD76-8EE4-2943-A3F1-C6333AB75DC5}" type="datetimeFigureOut">
              <a:rPr lang="nl-NL" smtClean="0"/>
              <a:t>19-10-2023</a:t>
            </a:fld>
            <a:endParaRPr lang="nl-NL"/>
          </a:p>
        </p:txBody>
      </p:sp>
      <p:sp>
        <p:nvSpPr>
          <p:cNvPr id="5" name="Tijdelijke aanduiding voor voettekst 4">
            <a:extLst>
              <a:ext uri="{FF2B5EF4-FFF2-40B4-BE49-F238E27FC236}">
                <a16:creationId xmlns:a16="http://schemas.microsoft.com/office/drawing/2014/main" id="{9E824ACE-A1FA-1ABD-BB44-000B9E0B207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BCD7C01-0B6E-9B3C-3B2F-0F7032B72DCA}"/>
              </a:ext>
            </a:extLst>
          </p:cNvPr>
          <p:cNvSpPr>
            <a:spLocks noGrp="1"/>
          </p:cNvSpPr>
          <p:nvPr>
            <p:ph type="sldNum" sz="quarter" idx="12"/>
          </p:nvPr>
        </p:nvSpPr>
        <p:spPr/>
        <p:txBody>
          <a:bodyPr/>
          <a:lstStyle/>
          <a:p>
            <a:fld id="{6CDD36B0-F7B2-3245-93B3-29DD2581E106}" type="slidenum">
              <a:rPr lang="nl-NL" smtClean="0"/>
              <a:t>‹nr.›</a:t>
            </a:fld>
            <a:endParaRPr lang="nl-NL"/>
          </a:p>
        </p:txBody>
      </p:sp>
    </p:spTree>
    <p:extLst>
      <p:ext uri="{BB962C8B-B14F-4D97-AF65-F5344CB8AC3E}">
        <p14:creationId xmlns:p14="http://schemas.microsoft.com/office/powerpoint/2010/main" val="1192722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DF67E58-B99A-27E8-A1D4-E926312AD2C1}"/>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E132AF75-60E8-4D39-D6A2-4B65FAFFD66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53E362E-9680-50A0-4179-546656DAB81E}"/>
              </a:ext>
            </a:extLst>
          </p:cNvPr>
          <p:cNvSpPr>
            <a:spLocks noGrp="1"/>
          </p:cNvSpPr>
          <p:nvPr>
            <p:ph type="dt" sz="half" idx="10"/>
          </p:nvPr>
        </p:nvSpPr>
        <p:spPr/>
        <p:txBody>
          <a:bodyPr/>
          <a:lstStyle/>
          <a:p>
            <a:fld id="{5FF1AD76-8EE4-2943-A3F1-C6333AB75DC5}" type="datetimeFigureOut">
              <a:rPr lang="nl-NL" smtClean="0"/>
              <a:t>19-10-2023</a:t>
            </a:fld>
            <a:endParaRPr lang="nl-NL"/>
          </a:p>
        </p:txBody>
      </p:sp>
      <p:sp>
        <p:nvSpPr>
          <p:cNvPr id="5" name="Tijdelijke aanduiding voor voettekst 4">
            <a:extLst>
              <a:ext uri="{FF2B5EF4-FFF2-40B4-BE49-F238E27FC236}">
                <a16:creationId xmlns:a16="http://schemas.microsoft.com/office/drawing/2014/main" id="{EC20E13A-295A-E978-5A6A-605930FA550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8A13283-919F-7652-1957-88E5F57B5E82}"/>
              </a:ext>
            </a:extLst>
          </p:cNvPr>
          <p:cNvSpPr>
            <a:spLocks noGrp="1"/>
          </p:cNvSpPr>
          <p:nvPr>
            <p:ph type="sldNum" sz="quarter" idx="12"/>
          </p:nvPr>
        </p:nvSpPr>
        <p:spPr/>
        <p:txBody>
          <a:bodyPr/>
          <a:lstStyle/>
          <a:p>
            <a:fld id="{6CDD36B0-F7B2-3245-93B3-29DD2581E106}" type="slidenum">
              <a:rPr lang="nl-NL" smtClean="0"/>
              <a:t>‹nr.›</a:t>
            </a:fld>
            <a:endParaRPr lang="nl-NL"/>
          </a:p>
        </p:txBody>
      </p:sp>
    </p:spTree>
    <p:extLst>
      <p:ext uri="{BB962C8B-B14F-4D97-AF65-F5344CB8AC3E}">
        <p14:creationId xmlns:p14="http://schemas.microsoft.com/office/powerpoint/2010/main" val="3931467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D2B3FF-A301-14DB-6F9D-03CA385C6E0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8514CFE-7A18-99AE-7483-22FB1492CA1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A36255F-CE31-626F-AFAD-E1295084D969}"/>
              </a:ext>
            </a:extLst>
          </p:cNvPr>
          <p:cNvSpPr>
            <a:spLocks noGrp="1"/>
          </p:cNvSpPr>
          <p:nvPr>
            <p:ph type="dt" sz="half" idx="10"/>
          </p:nvPr>
        </p:nvSpPr>
        <p:spPr/>
        <p:txBody>
          <a:bodyPr/>
          <a:lstStyle/>
          <a:p>
            <a:fld id="{5FF1AD76-8EE4-2943-A3F1-C6333AB75DC5}" type="datetimeFigureOut">
              <a:rPr lang="nl-NL" smtClean="0"/>
              <a:t>19-10-2023</a:t>
            </a:fld>
            <a:endParaRPr lang="nl-NL"/>
          </a:p>
        </p:txBody>
      </p:sp>
      <p:sp>
        <p:nvSpPr>
          <p:cNvPr id="5" name="Tijdelijke aanduiding voor voettekst 4">
            <a:extLst>
              <a:ext uri="{FF2B5EF4-FFF2-40B4-BE49-F238E27FC236}">
                <a16:creationId xmlns:a16="http://schemas.microsoft.com/office/drawing/2014/main" id="{246850F3-2EC1-7FC9-C859-6F8434BFA17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B983715-9BB2-51A0-B5F4-E57795E9B60D}"/>
              </a:ext>
            </a:extLst>
          </p:cNvPr>
          <p:cNvSpPr>
            <a:spLocks noGrp="1"/>
          </p:cNvSpPr>
          <p:nvPr>
            <p:ph type="sldNum" sz="quarter" idx="12"/>
          </p:nvPr>
        </p:nvSpPr>
        <p:spPr/>
        <p:txBody>
          <a:bodyPr/>
          <a:lstStyle/>
          <a:p>
            <a:fld id="{6CDD36B0-F7B2-3245-93B3-29DD2581E106}" type="slidenum">
              <a:rPr lang="nl-NL" smtClean="0"/>
              <a:t>‹nr.›</a:t>
            </a:fld>
            <a:endParaRPr lang="nl-NL"/>
          </a:p>
        </p:txBody>
      </p:sp>
    </p:spTree>
    <p:extLst>
      <p:ext uri="{BB962C8B-B14F-4D97-AF65-F5344CB8AC3E}">
        <p14:creationId xmlns:p14="http://schemas.microsoft.com/office/powerpoint/2010/main" val="2616212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A3717D-A168-C37A-C0C6-D55B6DE90D0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CCC3E0E-D68D-D532-E6FD-C98F7E3DF4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61245CCE-C96C-A0C9-8602-C1109FC28959}"/>
              </a:ext>
            </a:extLst>
          </p:cNvPr>
          <p:cNvSpPr>
            <a:spLocks noGrp="1"/>
          </p:cNvSpPr>
          <p:nvPr>
            <p:ph type="dt" sz="half" idx="10"/>
          </p:nvPr>
        </p:nvSpPr>
        <p:spPr/>
        <p:txBody>
          <a:bodyPr/>
          <a:lstStyle/>
          <a:p>
            <a:fld id="{5FF1AD76-8EE4-2943-A3F1-C6333AB75DC5}" type="datetimeFigureOut">
              <a:rPr lang="nl-NL" smtClean="0"/>
              <a:t>19-10-2023</a:t>
            </a:fld>
            <a:endParaRPr lang="nl-NL"/>
          </a:p>
        </p:txBody>
      </p:sp>
      <p:sp>
        <p:nvSpPr>
          <p:cNvPr id="5" name="Tijdelijke aanduiding voor voettekst 4">
            <a:extLst>
              <a:ext uri="{FF2B5EF4-FFF2-40B4-BE49-F238E27FC236}">
                <a16:creationId xmlns:a16="http://schemas.microsoft.com/office/drawing/2014/main" id="{1B5D08DE-4DB1-83F5-3CCE-57BB1E69449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04129AC-4EC5-48E5-4414-B0CBC1C31473}"/>
              </a:ext>
            </a:extLst>
          </p:cNvPr>
          <p:cNvSpPr>
            <a:spLocks noGrp="1"/>
          </p:cNvSpPr>
          <p:nvPr>
            <p:ph type="sldNum" sz="quarter" idx="12"/>
          </p:nvPr>
        </p:nvSpPr>
        <p:spPr/>
        <p:txBody>
          <a:bodyPr/>
          <a:lstStyle/>
          <a:p>
            <a:fld id="{6CDD36B0-F7B2-3245-93B3-29DD2581E106}" type="slidenum">
              <a:rPr lang="nl-NL" smtClean="0"/>
              <a:t>‹nr.›</a:t>
            </a:fld>
            <a:endParaRPr lang="nl-NL"/>
          </a:p>
        </p:txBody>
      </p:sp>
    </p:spTree>
    <p:extLst>
      <p:ext uri="{BB962C8B-B14F-4D97-AF65-F5344CB8AC3E}">
        <p14:creationId xmlns:p14="http://schemas.microsoft.com/office/powerpoint/2010/main" val="46670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37D549-1FBC-B254-6BBC-7DC1972013C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1E87B4B-0B61-665A-C00C-0BEAE8C1E1A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7D88CF2-402A-315B-7AB3-15B7F4628A3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A2E1B35-00DF-8E94-22A1-5C87FEAAE34C}"/>
              </a:ext>
            </a:extLst>
          </p:cNvPr>
          <p:cNvSpPr>
            <a:spLocks noGrp="1"/>
          </p:cNvSpPr>
          <p:nvPr>
            <p:ph type="dt" sz="half" idx="10"/>
          </p:nvPr>
        </p:nvSpPr>
        <p:spPr/>
        <p:txBody>
          <a:bodyPr/>
          <a:lstStyle/>
          <a:p>
            <a:fld id="{5FF1AD76-8EE4-2943-A3F1-C6333AB75DC5}" type="datetimeFigureOut">
              <a:rPr lang="nl-NL" smtClean="0"/>
              <a:t>19-10-2023</a:t>
            </a:fld>
            <a:endParaRPr lang="nl-NL"/>
          </a:p>
        </p:txBody>
      </p:sp>
      <p:sp>
        <p:nvSpPr>
          <p:cNvPr id="6" name="Tijdelijke aanduiding voor voettekst 5">
            <a:extLst>
              <a:ext uri="{FF2B5EF4-FFF2-40B4-BE49-F238E27FC236}">
                <a16:creationId xmlns:a16="http://schemas.microsoft.com/office/drawing/2014/main" id="{373534AB-646B-FD8A-3983-D720BDDFDA5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01DA75A-374B-90DA-F78D-5E5662552F3B}"/>
              </a:ext>
            </a:extLst>
          </p:cNvPr>
          <p:cNvSpPr>
            <a:spLocks noGrp="1"/>
          </p:cNvSpPr>
          <p:nvPr>
            <p:ph type="sldNum" sz="quarter" idx="12"/>
          </p:nvPr>
        </p:nvSpPr>
        <p:spPr/>
        <p:txBody>
          <a:bodyPr/>
          <a:lstStyle/>
          <a:p>
            <a:fld id="{6CDD36B0-F7B2-3245-93B3-29DD2581E106}" type="slidenum">
              <a:rPr lang="nl-NL" smtClean="0"/>
              <a:t>‹nr.›</a:t>
            </a:fld>
            <a:endParaRPr lang="nl-NL"/>
          </a:p>
        </p:txBody>
      </p:sp>
    </p:spTree>
    <p:extLst>
      <p:ext uri="{BB962C8B-B14F-4D97-AF65-F5344CB8AC3E}">
        <p14:creationId xmlns:p14="http://schemas.microsoft.com/office/powerpoint/2010/main" val="3391465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4BDE85-89E8-3ABA-69B4-F654C11FF2E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0E2F6B90-0EB7-4C1A-935F-A755FE6BBE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4F0A4E34-7695-A1D4-A2D3-CAE0BA09622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D081097-96EC-B666-06D7-75B3E9076F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7B9083E-2BDA-9DA1-D55B-625F790EB514}"/>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4C537C4-1AF0-6C5B-5247-A9BDF2791496}"/>
              </a:ext>
            </a:extLst>
          </p:cNvPr>
          <p:cNvSpPr>
            <a:spLocks noGrp="1"/>
          </p:cNvSpPr>
          <p:nvPr>
            <p:ph type="dt" sz="half" idx="10"/>
          </p:nvPr>
        </p:nvSpPr>
        <p:spPr/>
        <p:txBody>
          <a:bodyPr/>
          <a:lstStyle/>
          <a:p>
            <a:fld id="{5FF1AD76-8EE4-2943-A3F1-C6333AB75DC5}" type="datetimeFigureOut">
              <a:rPr lang="nl-NL" smtClean="0"/>
              <a:t>19-10-2023</a:t>
            </a:fld>
            <a:endParaRPr lang="nl-NL"/>
          </a:p>
        </p:txBody>
      </p:sp>
      <p:sp>
        <p:nvSpPr>
          <p:cNvPr id="8" name="Tijdelijke aanduiding voor voettekst 7">
            <a:extLst>
              <a:ext uri="{FF2B5EF4-FFF2-40B4-BE49-F238E27FC236}">
                <a16:creationId xmlns:a16="http://schemas.microsoft.com/office/drawing/2014/main" id="{B2FC77CB-3C88-DEE9-5AEB-7D14321A0AE2}"/>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BCD62294-55C3-5647-5334-D35D965ABDC9}"/>
              </a:ext>
            </a:extLst>
          </p:cNvPr>
          <p:cNvSpPr>
            <a:spLocks noGrp="1"/>
          </p:cNvSpPr>
          <p:nvPr>
            <p:ph type="sldNum" sz="quarter" idx="12"/>
          </p:nvPr>
        </p:nvSpPr>
        <p:spPr/>
        <p:txBody>
          <a:bodyPr/>
          <a:lstStyle/>
          <a:p>
            <a:fld id="{6CDD36B0-F7B2-3245-93B3-29DD2581E106}" type="slidenum">
              <a:rPr lang="nl-NL" smtClean="0"/>
              <a:t>‹nr.›</a:t>
            </a:fld>
            <a:endParaRPr lang="nl-NL"/>
          </a:p>
        </p:txBody>
      </p:sp>
    </p:spTree>
    <p:extLst>
      <p:ext uri="{BB962C8B-B14F-4D97-AF65-F5344CB8AC3E}">
        <p14:creationId xmlns:p14="http://schemas.microsoft.com/office/powerpoint/2010/main" val="2618621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DA7EAD-0CE6-3FBE-241F-54CA68381DA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3B93719-3CED-A379-CB00-4451C2F81130}"/>
              </a:ext>
            </a:extLst>
          </p:cNvPr>
          <p:cNvSpPr>
            <a:spLocks noGrp="1"/>
          </p:cNvSpPr>
          <p:nvPr>
            <p:ph type="dt" sz="half" idx="10"/>
          </p:nvPr>
        </p:nvSpPr>
        <p:spPr/>
        <p:txBody>
          <a:bodyPr/>
          <a:lstStyle/>
          <a:p>
            <a:fld id="{5FF1AD76-8EE4-2943-A3F1-C6333AB75DC5}" type="datetimeFigureOut">
              <a:rPr lang="nl-NL" smtClean="0"/>
              <a:t>19-10-2023</a:t>
            </a:fld>
            <a:endParaRPr lang="nl-NL"/>
          </a:p>
        </p:txBody>
      </p:sp>
      <p:sp>
        <p:nvSpPr>
          <p:cNvPr id="4" name="Tijdelijke aanduiding voor voettekst 3">
            <a:extLst>
              <a:ext uri="{FF2B5EF4-FFF2-40B4-BE49-F238E27FC236}">
                <a16:creationId xmlns:a16="http://schemas.microsoft.com/office/drawing/2014/main" id="{C9B85F49-FDB5-D140-857C-8C8D713ED4C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4B38C72-3743-EE89-C1FF-27AA221C5D70}"/>
              </a:ext>
            </a:extLst>
          </p:cNvPr>
          <p:cNvSpPr>
            <a:spLocks noGrp="1"/>
          </p:cNvSpPr>
          <p:nvPr>
            <p:ph type="sldNum" sz="quarter" idx="12"/>
          </p:nvPr>
        </p:nvSpPr>
        <p:spPr/>
        <p:txBody>
          <a:bodyPr/>
          <a:lstStyle/>
          <a:p>
            <a:fld id="{6CDD36B0-F7B2-3245-93B3-29DD2581E106}" type="slidenum">
              <a:rPr lang="nl-NL" smtClean="0"/>
              <a:t>‹nr.›</a:t>
            </a:fld>
            <a:endParaRPr lang="nl-NL"/>
          </a:p>
        </p:txBody>
      </p:sp>
    </p:spTree>
    <p:extLst>
      <p:ext uri="{BB962C8B-B14F-4D97-AF65-F5344CB8AC3E}">
        <p14:creationId xmlns:p14="http://schemas.microsoft.com/office/powerpoint/2010/main" val="2929099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513DA7F-E50C-DC16-EF04-C8755C4F5009}"/>
              </a:ext>
            </a:extLst>
          </p:cNvPr>
          <p:cNvSpPr>
            <a:spLocks noGrp="1"/>
          </p:cNvSpPr>
          <p:nvPr>
            <p:ph type="dt" sz="half" idx="10"/>
          </p:nvPr>
        </p:nvSpPr>
        <p:spPr/>
        <p:txBody>
          <a:bodyPr/>
          <a:lstStyle/>
          <a:p>
            <a:fld id="{5FF1AD76-8EE4-2943-A3F1-C6333AB75DC5}" type="datetimeFigureOut">
              <a:rPr lang="nl-NL" smtClean="0"/>
              <a:t>19-10-2023</a:t>
            </a:fld>
            <a:endParaRPr lang="nl-NL"/>
          </a:p>
        </p:txBody>
      </p:sp>
      <p:sp>
        <p:nvSpPr>
          <p:cNvPr id="3" name="Tijdelijke aanduiding voor voettekst 2">
            <a:extLst>
              <a:ext uri="{FF2B5EF4-FFF2-40B4-BE49-F238E27FC236}">
                <a16:creationId xmlns:a16="http://schemas.microsoft.com/office/drawing/2014/main" id="{27EC8675-D30D-671D-8E1D-E9483BDE1346}"/>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3AE6CD4E-59B8-26A3-BF51-EB2C8F97B4D7}"/>
              </a:ext>
            </a:extLst>
          </p:cNvPr>
          <p:cNvSpPr>
            <a:spLocks noGrp="1"/>
          </p:cNvSpPr>
          <p:nvPr>
            <p:ph type="sldNum" sz="quarter" idx="12"/>
          </p:nvPr>
        </p:nvSpPr>
        <p:spPr/>
        <p:txBody>
          <a:bodyPr/>
          <a:lstStyle/>
          <a:p>
            <a:fld id="{6CDD36B0-F7B2-3245-93B3-29DD2581E106}" type="slidenum">
              <a:rPr lang="nl-NL" smtClean="0"/>
              <a:t>‹nr.›</a:t>
            </a:fld>
            <a:endParaRPr lang="nl-NL"/>
          </a:p>
        </p:txBody>
      </p:sp>
    </p:spTree>
    <p:extLst>
      <p:ext uri="{BB962C8B-B14F-4D97-AF65-F5344CB8AC3E}">
        <p14:creationId xmlns:p14="http://schemas.microsoft.com/office/powerpoint/2010/main" val="1751607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979240-C54C-A68D-601D-615C99AE571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E8C895E-185C-3CB1-74AC-5CC820C23F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3906E948-BF5E-2F30-E60D-0A89E58B66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D8EEB18-A60E-028E-AB97-11AA770280E7}"/>
              </a:ext>
            </a:extLst>
          </p:cNvPr>
          <p:cNvSpPr>
            <a:spLocks noGrp="1"/>
          </p:cNvSpPr>
          <p:nvPr>
            <p:ph type="dt" sz="half" idx="10"/>
          </p:nvPr>
        </p:nvSpPr>
        <p:spPr/>
        <p:txBody>
          <a:bodyPr/>
          <a:lstStyle/>
          <a:p>
            <a:fld id="{5FF1AD76-8EE4-2943-A3F1-C6333AB75DC5}" type="datetimeFigureOut">
              <a:rPr lang="nl-NL" smtClean="0"/>
              <a:t>19-10-2023</a:t>
            </a:fld>
            <a:endParaRPr lang="nl-NL"/>
          </a:p>
        </p:txBody>
      </p:sp>
      <p:sp>
        <p:nvSpPr>
          <p:cNvPr id="6" name="Tijdelijke aanduiding voor voettekst 5">
            <a:extLst>
              <a:ext uri="{FF2B5EF4-FFF2-40B4-BE49-F238E27FC236}">
                <a16:creationId xmlns:a16="http://schemas.microsoft.com/office/drawing/2014/main" id="{CB1A3A5C-035B-FB60-3403-A30001A4AF2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E264071-9263-5F6B-4AB9-E42BBA97D2EE}"/>
              </a:ext>
            </a:extLst>
          </p:cNvPr>
          <p:cNvSpPr>
            <a:spLocks noGrp="1"/>
          </p:cNvSpPr>
          <p:nvPr>
            <p:ph type="sldNum" sz="quarter" idx="12"/>
          </p:nvPr>
        </p:nvSpPr>
        <p:spPr/>
        <p:txBody>
          <a:bodyPr/>
          <a:lstStyle/>
          <a:p>
            <a:fld id="{6CDD36B0-F7B2-3245-93B3-29DD2581E106}" type="slidenum">
              <a:rPr lang="nl-NL" smtClean="0"/>
              <a:t>‹nr.›</a:t>
            </a:fld>
            <a:endParaRPr lang="nl-NL"/>
          </a:p>
        </p:txBody>
      </p:sp>
    </p:spTree>
    <p:extLst>
      <p:ext uri="{BB962C8B-B14F-4D97-AF65-F5344CB8AC3E}">
        <p14:creationId xmlns:p14="http://schemas.microsoft.com/office/powerpoint/2010/main" val="1974997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D8D4F9-CE0E-4FAC-2F6F-BF7B730FE01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789B65B2-C3A2-6D3C-5ED9-02D0A5B2F5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0B6B8E8-5FFD-A6BB-1758-CBCE8170DA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B324E98-D921-A946-5E92-0E87D2D1DC14}"/>
              </a:ext>
            </a:extLst>
          </p:cNvPr>
          <p:cNvSpPr>
            <a:spLocks noGrp="1"/>
          </p:cNvSpPr>
          <p:nvPr>
            <p:ph type="dt" sz="half" idx="10"/>
          </p:nvPr>
        </p:nvSpPr>
        <p:spPr/>
        <p:txBody>
          <a:bodyPr/>
          <a:lstStyle/>
          <a:p>
            <a:fld id="{5FF1AD76-8EE4-2943-A3F1-C6333AB75DC5}" type="datetimeFigureOut">
              <a:rPr lang="nl-NL" smtClean="0"/>
              <a:t>19-10-2023</a:t>
            </a:fld>
            <a:endParaRPr lang="nl-NL"/>
          </a:p>
        </p:txBody>
      </p:sp>
      <p:sp>
        <p:nvSpPr>
          <p:cNvPr id="6" name="Tijdelijke aanduiding voor voettekst 5">
            <a:extLst>
              <a:ext uri="{FF2B5EF4-FFF2-40B4-BE49-F238E27FC236}">
                <a16:creationId xmlns:a16="http://schemas.microsoft.com/office/drawing/2014/main" id="{A0873DFE-5E0A-92E7-B48E-79F529B2F78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939F90B-689C-E227-9434-8B3253BD8D79}"/>
              </a:ext>
            </a:extLst>
          </p:cNvPr>
          <p:cNvSpPr>
            <a:spLocks noGrp="1"/>
          </p:cNvSpPr>
          <p:nvPr>
            <p:ph type="sldNum" sz="quarter" idx="12"/>
          </p:nvPr>
        </p:nvSpPr>
        <p:spPr/>
        <p:txBody>
          <a:bodyPr/>
          <a:lstStyle/>
          <a:p>
            <a:fld id="{6CDD36B0-F7B2-3245-93B3-29DD2581E106}" type="slidenum">
              <a:rPr lang="nl-NL" smtClean="0"/>
              <a:t>‹nr.›</a:t>
            </a:fld>
            <a:endParaRPr lang="nl-NL"/>
          </a:p>
        </p:txBody>
      </p:sp>
    </p:spTree>
    <p:extLst>
      <p:ext uri="{BB962C8B-B14F-4D97-AF65-F5344CB8AC3E}">
        <p14:creationId xmlns:p14="http://schemas.microsoft.com/office/powerpoint/2010/main" val="1902525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27B1C9E-3C9A-D250-E27B-D33B96E5C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054B0A68-4F2E-D7FF-8049-11AD0FCC95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5E0D449-1927-0A72-3E52-819D532171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F1AD76-8EE4-2943-A3F1-C6333AB75DC5}" type="datetimeFigureOut">
              <a:rPr lang="nl-NL" smtClean="0"/>
              <a:t>19-10-2023</a:t>
            </a:fld>
            <a:endParaRPr lang="nl-NL"/>
          </a:p>
        </p:txBody>
      </p:sp>
      <p:sp>
        <p:nvSpPr>
          <p:cNvPr id="5" name="Tijdelijke aanduiding voor voettekst 4">
            <a:extLst>
              <a:ext uri="{FF2B5EF4-FFF2-40B4-BE49-F238E27FC236}">
                <a16:creationId xmlns:a16="http://schemas.microsoft.com/office/drawing/2014/main" id="{13117DF7-2752-1D45-4E45-03BD1BB1D7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02CDB1EC-FB70-A455-34D7-AA01456F2C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DD36B0-F7B2-3245-93B3-29DD2581E106}" type="slidenum">
              <a:rPr lang="nl-NL" smtClean="0"/>
              <a:t>‹nr.›</a:t>
            </a:fld>
            <a:endParaRPr lang="nl-NL"/>
          </a:p>
        </p:txBody>
      </p:sp>
    </p:spTree>
    <p:extLst>
      <p:ext uri="{BB962C8B-B14F-4D97-AF65-F5344CB8AC3E}">
        <p14:creationId xmlns:p14="http://schemas.microsoft.com/office/powerpoint/2010/main" val="762900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s the Rapture in the Bible? - Saint Innocent Orthodox Christian Church">
            <a:extLst>
              <a:ext uri="{FF2B5EF4-FFF2-40B4-BE49-F238E27FC236}">
                <a16:creationId xmlns:a16="http://schemas.microsoft.com/office/drawing/2014/main" id="{109C69C7-8C9C-1C2F-187D-8B0F9A9C23CE}"/>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9978" r="-1" b="-1"/>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7DA7361F-C372-A302-735B-2A36C5F90A1C}"/>
              </a:ext>
            </a:extLst>
          </p:cNvPr>
          <p:cNvSpPr>
            <a:spLocks noGrp="1"/>
          </p:cNvSpPr>
          <p:nvPr>
            <p:ph type="ctrTitle"/>
          </p:nvPr>
        </p:nvSpPr>
        <p:spPr>
          <a:xfrm>
            <a:off x="1524000" y="1122363"/>
            <a:ext cx="9144000" cy="3063240"/>
          </a:xfrm>
        </p:spPr>
        <p:txBody>
          <a:bodyPr>
            <a:normAutofit/>
          </a:bodyPr>
          <a:lstStyle/>
          <a:p>
            <a:r>
              <a:rPr lang="nl-NL" sz="7000" b="1" dirty="0">
                <a:solidFill>
                  <a:schemeClr val="bg1"/>
                </a:solidFill>
              </a:rPr>
              <a:t>De gemeente van de Heere Jezus maakt zich klaar voor vertrek!</a:t>
            </a:r>
          </a:p>
        </p:txBody>
      </p:sp>
      <p:sp>
        <p:nvSpPr>
          <p:cNvPr id="3" name="Ondertitel 2">
            <a:extLst>
              <a:ext uri="{FF2B5EF4-FFF2-40B4-BE49-F238E27FC236}">
                <a16:creationId xmlns:a16="http://schemas.microsoft.com/office/drawing/2014/main" id="{8771E059-70A4-E698-8C7B-DD5C44946254}"/>
              </a:ext>
            </a:extLst>
          </p:cNvPr>
          <p:cNvSpPr>
            <a:spLocks noGrp="1"/>
          </p:cNvSpPr>
          <p:nvPr>
            <p:ph type="subTitle" idx="1"/>
          </p:nvPr>
        </p:nvSpPr>
        <p:spPr>
          <a:xfrm>
            <a:off x="1527048" y="4599432"/>
            <a:ext cx="9144000" cy="1536192"/>
          </a:xfrm>
        </p:spPr>
        <p:txBody>
          <a:bodyPr>
            <a:normAutofit/>
          </a:bodyPr>
          <a:lstStyle/>
          <a:p>
            <a:r>
              <a:rPr lang="nl-NL" sz="3000" dirty="0">
                <a:solidFill>
                  <a:schemeClr val="bg1"/>
                </a:solidFill>
              </a:rPr>
              <a:t>Kenneth Johannes </a:t>
            </a:r>
          </a:p>
        </p:txBody>
      </p:sp>
      <p:sp>
        <p:nvSpPr>
          <p:cNvPr id="1033"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9435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A37A295-BA10-EADA-923E-896FEA8238B1}"/>
              </a:ext>
            </a:extLst>
          </p:cNvPr>
          <p:cNvSpPr>
            <a:spLocks noGrp="1"/>
          </p:cNvSpPr>
          <p:nvPr>
            <p:ph idx="1"/>
          </p:nvPr>
        </p:nvSpPr>
        <p:spPr>
          <a:xfrm>
            <a:off x="0" y="0"/>
            <a:ext cx="12192000" cy="6858000"/>
          </a:xfrm>
        </p:spPr>
        <p:txBody>
          <a:bodyPr>
            <a:normAutofit/>
          </a:bodyPr>
          <a:lstStyle/>
          <a:p>
            <a:pPr marL="0" indent="0">
              <a:buNone/>
            </a:pPr>
            <a:br>
              <a:rPr lang="nl-NL" sz="3000" b="0" i="0" u="none" strike="noStrike" dirty="0">
                <a:solidFill>
                  <a:srgbClr val="3D3D3D"/>
                </a:solidFill>
                <a:effectLst/>
              </a:rPr>
            </a:br>
            <a:endParaRPr lang="nl-NL" sz="3000" b="0" i="0" u="none" strike="noStrike" dirty="0">
              <a:solidFill>
                <a:srgbClr val="3D3D3D"/>
              </a:solidFill>
              <a:effectLst/>
            </a:endParaRPr>
          </a:p>
          <a:p>
            <a:r>
              <a:rPr lang="nl-NL" sz="3000" dirty="0"/>
              <a:t>Hij is één met de Vader en de Geest en Hij heeft alle macht in hemel en op aarde</a:t>
            </a:r>
          </a:p>
          <a:p>
            <a:r>
              <a:rPr lang="nl-NL" sz="3000" dirty="0"/>
              <a:t>Hij is met de Zijnen, door Zijn Geest, tot de voleinding van de wereld </a:t>
            </a:r>
            <a:br>
              <a:rPr lang="nl-NL" sz="3000" dirty="0"/>
            </a:br>
            <a:r>
              <a:rPr lang="nl-NL" sz="3000" dirty="0"/>
              <a:t>(</a:t>
            </a:r>
            <a:r>
              <a:rPr lang="nl-NL" sz="3000" b="1" dirty="0"/>
              <a:t>Matt. 28:18-20</a:t>
            </a:r>
            <a:r>
              <a:rPr lang="nl-NL" sz="3000" dirty="0"/>
              <a:t>)</a:t>
            </a:r>
          </a:p>
          <a:p>
            <a:r>
              <a:rPr lang="nl-NL" sz="3000" dirty="0"/>
              <a:t>De voleinding slaat op het bereiken van het doel met de wereld</a:t>
            </a:r>
          </a:p>
          <a:p>
            <a:r>
              <a:rPr lang="nl-NL" sz="3000" dirty="0"/>
              <a:t>Van deze God mag de gemeente het als Zaligmaker verwachten</a:t>
            </a:r>
          </a:p>
          <a:p>
            <a:r>
              <a:rPr lang="nl-NL" sz="3000" dirty="0"/>
              <a:t>En daarom mag Titus de gemeente aansporen, zoals Paulus in dit hoofdstuk heeft geleerd</a:t>
            </a:r>
          </a:p>
          <a:p>
            <a:r>
              <a:rPr lang="nl-NL" sz="3000" dirty="0"/>
              <a:t>Het is namelijk onderdeel van de gezonde leer (</a:t>
            </a:r>
            <a:r>
              <a:rPr lang="nl-NL" sz="3000" b="1" dirty="0"/>
              <a:t>Tit. 2:1</a:t>
            </a:r>
            <a:r>
              <a:rPr lang="nl-NL" sz="3000" dirty="0"/>
              <a:t>)</a:t>
            </a:r>
          </a:p>
        </p:txBody>
      </p:sp>
    </p:spTree>
    <p:extLst>
      <p:ext uri="{BB962C8B-B14F-4D97-AF65-F5344CB8AC3E}">
        <p14:creationId xmlns:p14="http://schemas.microsoft.com/office/powerpoint/2010/main" val="341566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A37A295-BA10-EADA-923E-896FEA8238B1}"/>
              </a:ext>
            </a:extLst>
          </p:cNvPr>
          <p:cNvSpPr>
            <a:spLocks noGrp="1"/>
          </p:cNvSpPr>
          <p:nvPr>
            <p:ph idx="1"/>
          </p:nvPr>
        </p:nvSpPr>
        <p:spPr>
          <a:xfrm>
            <a:off x="0" y="0"/>
            <a:ext cx="12192000" cy="6858000"/>
          </a:xfrm>
        </p:spPr>
        <p:txBody>
          <a:bodyPr>
            <a:normAutofit/>
          </a:bodyPr>
          <a:lstStyle/>
          <a:p>
            <a:pPr marL="0" indent="0">
              <a:buNone/>
            </a:pPr>
            <a:br>
              <a:rPr lang="nl-NL" sz="3000" b="0" i="0" u="none" strike="noStrike" dirty="0">
                <a:solidFill>
                  <a:srgbClr val="3D3D3D"/>
                </a:solidFill>
                <a:effectLst/>
              </a:rPr>
            </a:br>
            <a:endParaRPr lang="nl-NL" sz="3000" b="0" i="0" u="none" strike="noStrike" dirty="0">
              <a:solidFill>
                <a:srgbClr val="3D3D3D"/>
              </a:solidFill>
              <a:effectLst/>
            </a:endParaRPr>
          </a:p>
        </p:txBody>
      </p:sp>
      <p:pic>
        <p:nvPicPr>
          <p:cNvPr id="4" name="Afbeelding 3" descr="Afbeelding met tekst, schermopname, vuur, natuur&#10;&#10;Automatisch gegenereerde beschrijving">
            <a:extLst>
              <a:ext uri="{FF2B5EF4-FFF2-40B4-BE49-F238E27FC236}">
                <a16:creationId xmlns:a16="http://schemas.microsoft.com/office/drawing/2014/main" id="{4452B441-A3F1-98B5-D33D-67090804E4A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8185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A37A295-BA10-EADA-923E-896FEA8238B1}"/>
              </a:ext>
            </a:extLst>
          </p:cNvPr>
          <p:cNvSpPr>
            <a:spLocks noGrp="1"/>
          </p:cNvSpPr>
          <p:nvPr>
            <p:ph idx="1"/>
          </p:nvPr>
        </p:nvSpPr>
        <p:spPr>
          <a:xfrm>
            <a:off x="0" y="0"/>
            <a:ext cx="12192000" cy="6858000"/>
          </a:xfrm>
        </p:spPr>
        <p:txBody>
          <a:bodyPr>
            <a:normAutofit/>
          </a:bodyPr>
          <a:lstStyle/>
          <a:p>
            <a:pPr marL="0" indent="0">
              <a:buNone/>
            </a:pPr>
            <a:br>
              <a:rPr lang="nl-NL" sz="3000" b="0" i="0" u="none" strike="noStrike" dirty="0">
                <a:solidFill>
                  <a:srgbClr val="3D3D3D"/>
                </a:solidFill>
                <a:effectLst/>
              </a:rPr>
            </a:br>
            <a:br>
              <a:rPr lang="nl-NL" sz="3000" b="0" i="0" u="none" strike="noStrike" dirty="0">
                <a:solidFill>
                  <a:srgbClr val="3D3D3D"/>
                </a:solidFill>
                <a:effectLst/>
              </a:rPr>
            </a:br>
            <a:endParaRPr lang="nl-NL" sz="3000" b="0" i="0" u="none" strike="noStrike" dirty="0">
              <a:solidFill>
                <a:srgbClr val="3D3D3D"/>
              </a:solidFill>
              <a:effectLst/>
            </a:endParaRPr>
          </a:p>
          <a:p>
            <a:r>
              <a:rPr lang="nl-NL" sz="3000" dirty="0"/>
              <a:t>Volharding = </a:t>
            </a:r>
            <a:r>
              <a:rPr lang="el-GR" sz="3000" b="1" i="1" dirty="0" err="1"/>
              <a:t>ὑπομονή</a:t>
            </a:r>
            <a:r>
              <a:rPr lang="nl-NL" sz="3000" dirty="0"/>
              <a:t> = </a:t>
            </a:r>
            <a:r>
              <a:rPr lang="nl-NL" sz="3000" i="1" dirty="0" err="1"/>
              <a:t>hupomonē</a:t>
            </a:r>
            <a:r>
              <a:rPr lang="nl-NL" sz="3000" dirty="0"/>
              <a:t> (G5281)</a:t>
            </a:r>
          </a:p>
          <a:p>
            <a:r>
              <a:rPr lang="nl-NL" sz="3000" dirty="0"/>
              <a:t>Het zelfstandig naamwoord </a:t>
            </a:r>
            <a:r>
              <a:rPr lang="nl-NL" sz="3000" i="1" dirty="0" err="1"/>
              <a:t>hupomonē</a:t>
            </a:r>
            <a:r>
              <a:rPr lang="nl-NL" sz="3000" dirty="0"/>
              <a:t> betekent: (1) het achterblijven en (2) het standhouden, het verdragen en volharding</a:t>
            </a:r>
          </a:p>
          <a:p>
            <a:r>
              <a:rPr lang="nl-NL" sz="3000" dirty="0"/>
              <a:t>Het is afgeleid van </a:t>
            </a:r>
            <a:r>
              <a:rPr lang="nl-NL" sz="3000" i="1" dirty="0" err="1"/>
              <a:t>hupo-menō</a:t>
            </a:r>
            <a:r>
              <a:rPr lang="nl-NL" sz="3000" dirty="0"/>
              <a:t> (achterblijven, standhouden, verdragen en volharden)</a:t>
            </a:r>
          </a:p>
          <a:p>
            <a:r>
              <a:rPr lang="nl-NL" sz="3000" dirty="0"/>
              <a:t>In het NT vinden we alleen de tweede betekenis</a:t>
            </a:r>
          </a:p>
          <a:p>
            <a:r>
              <a:rPr lang="nl-NL" sz="3000" dirty="0"/>
              <a:t>Soms ligt bij dit woord de nadruk meer op </a:t>
            </a:r>
            <a:r>
              <a:rPr lang="nl-NL" sz="3000" u="sng" dirty="0"/>
              <a:t>geduldig verwachten</a:t>
            </a:r>
            <a:r>
              <a:rPr lang="nl-NL" sz="3000" dirty="0"/>
              <a:t> (!)</a:t>
            </a:r>
          </a:p>
        </p:txBody>
      </p:sp>
    </p:spTree>
    <p:extLst>
      <p:ext uri="{BB962C8B-B14F-4D97-AF65-F5344CB8AC3E}">
        <p14:creationId xmlns:p14="http://schemas.microsoft.com/office/powerpoint/2010/main" val="132017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A37A295-BA10-EADA-923E-896FEA8238B1}"/>
              </a:ext>
            </a:extLst>
          </p:cNvPr>
          <p:cNvSpPr>
            <a:spLocks noGrp="1"/>
          </p:cNvSpPr>
          <p:nvPr>
            <p:ph idx="1"/>
          </p:nvPr>
        </p:nvSpPr>
        <p:spPr>
          <a:xfrm>
            <a:off x="0" y="0"/>
            <a:ext cx="12192000" cy="6858000"/>
          </a:xfrm>
        </p:spPr>
        <p:txBody>
          <a:bodyPr>
            <a:normAutofit/>
          </a:bodyPr>
          <a:lstStyle/>
          <a:p>
            <a:pPr marL="0" indent="0">
              <a:buNone/>
            </a:pPr>
            <a:br>
              <a:rPr lang="nl-NL" sz="3000" dirty="0">
                <a:solidFill>
                  <a:srgbClr val="3D3D3D"/>
                </a:solidFill>
              </a:rPr>
            </a:br>
            <a:br>
              <a:rPr lang="nl-NL" sz="3000" dirty="0">
                <a:solidFill>
                  <a:srgbClr val="3D3D3D"/>
                </a:solidFill>
              </a:rPr>
            </a:br>
            <a:br>
              <a:rPr lang="nl-NL" sz="3000" dirty="0">
                <a:solidFill>
                  <a:srgbClr val="3D3D3D"/>
                </a:solidFill>
              </a:rPr>
            </a:br>
            <a:endParaRPr lang="nl-NL" sz="3000" b="0" i="0" u="none" strike="noStrike" dirty="0">
              <a:solidFill>
                <a:srgbClr val="3D3D3D"/>
              </a:solidFill>
              <a:effectLst/>
            </a:endParaRPr>
          </a:p>
          <a:p>
            <a:r>
              <a:rPr lang="nl-NL" sz="3000" dirty="0"/>
              <a:t>De gemeente van de Heere Jezus moet altijd klaarstaan</a:t>
            </a:r>
          </a:p>
          <a:p>
            <a:r>
              <a:rPr lang="nl-NL" sz="3000" dirty="0"/>
              <a:t>De gemeente van de Heere Jezus ziet de grote dag naderen (</a:t>
            </a:r>
            <a:r>
              <a:rPr lang="nl-NL" sz="3000" b="1" dirty="0"/>
              <a:t>Hebr. 10:25</a:t>
            </a:r>
            <a:r>
              <a:rPr lang="nl-NL" sz="3000" dirty="0"/>
              <a:t>)</a:t>
            </a:r>
          </a:p>
          <a:p>
            <a:r>
              <a:rPr lang="nl-NL" sz="3000" dirty="0"/>
              <a:t>Maar u, broeders, bent niet in duisternis, zodat die dag u als een dief zou overvallen (</a:t>
            </a:r>
            <a:r>
              <a:rPr lang="nl-NL" sz="3000" b="1" dirty="0"/>
              <a:t>1 Thess. 5:4</a:t>
            </a:r>
            <a:r>
              <a:rPr lang="nl-NL" sz="3000" dirty="0"/>
              <a:t>) </a:t>
            </a:r>
          </a:p>
          <a:p>
            <a:r>
              <a:rPr lang="nl-NL" sz="3000" dirty="0"/>
              <a:t>De niet wederom geboren gelovigen in Sardis moeten zich bekeren, want anders komt de Heere als een dief in de nacht, op een uur dat ze beslist niet zullen weten (</a:t>
            </a:r>
            <a:r>
              <a:rPr lang="nl-NL" sz="3000" b="1" dirty="0"/>
              <a:t>Openb. 3:2-3</a:t>
            </a:r>
            <a:r>
              <a:rPr lang="nl-NL" sz="3000" dirty="0"/>
              <a:t>)</a:t>
            </a:r>
          </a:p>
        </p:txBody>
      </p:sp>
    </p:spTree>
    <p:extLst>
      <p:ext uri="{BB962C8B-B14F-4D97-AF65-F5344CB8AC3E}">
        <p14:creationId xmlns:p14="http://schemas.microsoft.com/office/powerpoint/2010/main" val="329947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A37A295-BA10-EADA-923E-896FEA8238B1}"/>
              </a:ext>
            </a:extLst>
          </p:cNvPr>
          <p:cNvSpPr>
            <a:spLocks noGrp="1"/>
          </p:cNvSpPr>
          <p:nvPr>
            <p:ph idx="1"/>
          </p:nvPr>
        </p:nvSpPr>
        <p:spPr>
          <a:xfrm>
            <a:off x="0" y="0"/>
            <a:ext cx="12192000" cy="6858000"/>
          </a:xfrm>
        </p:spPr>
        <p:txBody>
          <a:bodyPr>
            <a:normAutofit/>
          </a:bodyPr>
          <a:lstStyle/>
          <a:p>
            <a:pPr marL="0" indent="0">
              <a:buNone/>
            </a:pPr>
            <a:br>
              <a:rPr lang="nl-NL" sz="3000" b="0" i="0" u="none" strike="noStrike" dirty="0">
                <a:solidFill>
                  <a:srgbClr val="3D3D3D"/>
                </a:solidFill>
                <a:effectLst/>
              </a:rPr>
            </a:br>
            <a:br>
              <a:rPr lang="nl-NL" sz="3000" b="0" i="0" u="none" strike="noStrike" dirty="0">
                <a:solidFill>
                  <a:srgbClr val="3D3D3D"/>
                </a:solidFill>
                <a:effectLst/>
              </a:rPr>
            </a:br>
            <a:br>
              <a:rPr lang="nl-NL" sz="3000" b="0" i="0" u="none" strike="noStrike" dirty="0">
                <a:solidFill>
                  <a:srgbClr val="3D3D3D"/>
                </a:solidFill>
                <a:effectLst/>
              </a:rPr>
            </a:br>
            <a:endParaRPr lang="nl-NL" sz="3000" b="0" i="0" u="none" strike="noStrike" dirty="0">
              <a:solidFill>
                <a:srgbClr val="3D3D3D"/>
              </a:solidFill>
              <a:effectLst/>
            </a:endParaRPr>
          </a:p>
          <a:p>
            <a:r>
              <a:rPr lang="nl-NL" sz="3000" dirty="0"/>
              <a:t>Johannes speelt in op de geschiedenis van de stad Sardis</a:t>
            </a:r>
          </a:p>
          <a:p>
            <a:r>
              <a:rPr lang="nl-NL" sz="3000" dirty="0"/>
              <a:t>Volgens de overlevering was de onneembaar geachte burcht tweemaal (in 549 en 218 v.Chr.) ingenomen doordat de wacht niet oplette</a:t>
            </a:r>
          </a:p>
          <a:p>
            <a:r>
              <a:rPr lang="nl-NL" sz="3000" dirty="0"/>
              <a:t>Een dergelijke inname (maar dan in geestelijke zin) bedreigt nu de gemeente, maar het is nog niet te laat</a:t>
            </a:r>
          </a:p>
          <a:p>
            <a:r>
              <a:rPr lang="nl-NL" sz="3000" dirty="0"/>
              <a:t>Naar buiten toe lijkt zij nog heel wat (vs.1) door haar werken, maar voor God ziet de gemeente er slecht uit</a:t>
            </a:r>
          </a:p>
        </p:txBody>
      </p:sp>
    </p:spTree>
    <p:extLst>
      <p:ext uri="{BB962C8B-B14F-4D97-AF65-F5344CB8AC3E}">
        <p14:creationId xmlns:p14="http://schemas.microsoft.com/office/powerpoint/2010/main" val="45923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A37A295-BA10-EADA-923E-896FEA8238B1}"/>
              </a:ext>
            </a:extLst>
          </p:cNvPr>
          <p:cNvSpPr>
            <a:spLocks noGrp="1"/>
          </p:cNvSpPr>
          <p:nvPr>
            <p:ph idx="1"/>
          </p:nvPr>
        </p:nvSpPr>
        <p:spPr>
          <a:xfrm>
            <a:off x="0" y="0"/>
            <a:ext cx="12192000" cy="6858000"/>
          </a:xfrm>
        </p:spPr>
        <p:txBody>
          <a:bodyPr>
            <a:normAutofit/>
          </a:bodyPr>
          <a:lstStyle/>
          <a:p>
            <a:pPr marL="0" indent="0">
              <a:buNone/>
            </a:pPr>
            <a:br>
              <a:rPr lang="nl-NL" sz="3000" b="0" i="0" u="none" strike="noStrike" dirty="0">
                <a:solidFill>
                  <a:srgbClr val="3D3D3D"/>
                </a:solidFill>
                <a:effectLst/>
              </a:rPr>
            </a:br>
            <a:br>
              <a:rPr lang="nl-NL" sz="3000" b="0" i="0" u="none" strike="noStrike" dirty="0">
                <a:solidFill>
                  <a:srgbClr val="3D3D3D"/>
                </a:solidFill>
                <a:effectLst/>
              </a:rPr>
            </a:br>
            <a:br>
              <a:rPr lang="nl-NL" sz="3000" b="0" i="0" u="none" strike="noStrike" dirty="0">
                <a:solidFill>
                  <a:srgbClr val="3D3D3D"/>
                </a:solidFill>
                <a:effectLst/>
              </a:rPr>
            </a:br>
            <a:endParaRPr lang="nl-NL" sz="3000" dirty="0"/>
          </a:p>
        </p:txBody>
      </p:sp>
      <p:pic>
        <p:nvPicPr>
          <p:cNvPr id="2050" name="Picture 2" descr="Burcht (kasteel) - Wikipedia">
            <a:extLst>
              <a:ext uri="{FF2B5EF4-FFF2-40B4-BE49-F238E27FC236}">
                <a16:creationId xmlns:a16="http://schemas.microsoft.com/office/drawing/2014/main" id="{1E68C961-C224-1575-C92D-DAE282CFD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60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A37A295-BA10-EADA-923E-896FEA8238B1}"/>
              </a:ext>
            </a:extLst>
          </p:cNvPr>
          <p:cNvSpPr>
            <a:spLocks noGrp="1"/>
          </p:cNvSpPr>
          <p:nvPr>
            <p:ph idx="1"/>
          </p:nvPr>
        </p:nvSpPr>
        <p:spPr>
          <a:xfrm>
            <a:off x="0" y="0"/>
            <a:ext cx="12192000" cy="6858000"/>
          </a:xfrm>
        </p:spPr>
        <p:txBody>
          <a:bodyPr>
            <a:normAutofit/>
          </a:bodyPr>
          <a:lstStyle/>
          <a:p>
            <a:pPr marL="0" indent="0">
              <a:buNone/>
            </a:pPr>
            <a:br>
              <a:rPr lang="nl-NL" sz="3000" b="0" i="0" u="none" strike="noStrike" dirty="0">
                <a:solidFill>
                  <a:srgbClr val="3D3D3D"/>
                </a:solidFill>
                <a:effectLst/>
              </a:rPr>
            </a:br>
            <a:endParaRPr lang="nl-NL" sz="3000" b="0" i="0" u="none" strike="noStrike" dirty="0">
              <a:solidFill>
                <a:srgbClr val="3D3D3D"/>
              </a:solidFill>
              <a:effectLst/>
            </a:endParaRPr>
          </a:p>
          <a:p>
            <a:r>
              <a:rPr lang="nl-NL" sz="3000" dirty="0"/>
              <a:t>Christus zegt namelijk dat geen van de werken van de gemeente volledig of compleet is</a:t>
            </a:r>
          </a:p>
          <a:p>
            <a:r>
              <a:rPr lang="nl-NL" sz="3000" dirty="0"/>
              <a:t>Dat betekent waarschijnlijk dat de activiteiten de gerichtheid op de Heere Jezus Zelf missen</a:t>
            </a:r>
          </a:p>
          <a:p>
            <a:r>
              <a:rPr lang="nl-NL" sz="3000" dirty="0"/>
              <a:t>Vinden (</a:t>
            </a:r>
            <a:r>
              <a:rPr lang="nl-NL" sz="3000" b="1" i="1" dirty="0" err="1"/>
              <a:t>heuriskō</a:t>
            </a:r>
            <a:r>
              <a:rPr lang="nl-NL" sz="3000" dirty="0"/>
              <a:t>, G2147) is hier een juridische term, namelijk: iemand schuldig bevinden</a:t>
            </a:r>
          </a:p>
          <a:p>
            <a:r>
              <a:rPr lang="nl-NL" sz="3000" dirty="0"/>
              <a:t>Dit duidt op een feitenonderzoek van de Heere Jezus Zelf</a:t>
            </a:r>
          </a:p>
          <a:p>
            <a:r>
              <a:rPr lang="nl-NL" sz="3000" dirty="0"/>
              <a:t>Dat houdt in dat de Heere Jezus precies op de hoogte is van de situatie in de gemeente en niet door uiterlijke schijn wordt misleid</a:t>
            </a:r>
          </a:p>
        </p:txBody>
      </p:sp>
    </p:spTree>
    <p:extLst>
      <p:ext uri="{BB962C8B-B14F-4D97-AF65-F5344CB8AC3E}">
        <p14:creationId xmlns:p14="http://schemas.microsoft.com/office/powerpoint/2010/main" val="107091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A37A295-BA10-EADA-923E-896FEA8238B1}"/>
              </a:ext>
            </a:extLst>
          </p:cNvPr>
          <p:cNvSpPr>
            <a:spLocks noGrp="1"/>
          </p:cNvSpPr>
          <p:nvPr>
            <p:ph idx="1"/>
          </p:nvPr>
        </p:nvSpPr>
        <p:spPr>
          <a:xfrm>
            <a:off x="0" y="0"/>
            <a:ext cx="12192000" cy="6858000"/>
          </a:xfrm>
        </p:spPr>
        <p:txBody>
          <a:bodyPr>
            <a:normAutofit/>
          </a:bodyPr>
          <a:lstStyle/>
          <a:p>
            <a:pPr marL="0" indent="0">
              <a:buNone/>
            </a:pPr>
            <a:br>
              <a:rPr lang="nl-NL" sz="3000" dirty="0">
                <a:solidFill>
                  <a:srgbClr val="3D3D3D"/>
                </a:solidFill>
              </a:rPr>
            </a:br>
            <a:br>
              <a:rPr lang="nl-NL" sz="3000" dirty="0">
                <a:solidFill>
                  <a:srgbClr val="3D3D3D"/>
                </a:solidFill>
              </a:rPr>
            </a:br>
            <a:br>
              <a:rPr lang="nl-NL" sz="3000" dirty="0">
                <a:solidFill>
                  <a:srgbClr val="3D3D3D"/>
                </a:solidFill>
              </a:rPr>
            </a:br>
            <a:endParaRPr lang="nl-NL" sz="3000" b="0" i="0" u="none" strike="noStrike" dirty="0">
              <a:solidFill>
                <a:srgbClr val="3D3D3D"/>
              </a:solidFill>
              <a:effectLst/>
            </a:endParaRPr>
          </a:p>
          <a:p>
            <a:r>
              <a:rPr lang="nl-NL" sz="3000" dirty="0"/>
              <a:t>Waarom moet de gemeente zich klaarmaken voor vertrek?</a:t>
            </a:r>
          </a:p>
          <a:p>
            <a:r>
              <a:rPr lang="nl-NL" sz="3000" dirty="0"/>
              <a:t>De HEERE werkt altijd met één instrument tegelijk </a:t>
            </a:r>
          </a:p>
          <a:p>
            <a:r>
              <a:rPr lang="nl-NL" sz="3000" dirty="0"/>
              <a:t>Hij werkt momenteel met het instrument: de gemeente</a:t>
            </a:r>
          </a:p>
          <a:p>
            <a:r>
              <a:rPr lang="nl-NL" sz="3000" dirty="0"/>
              <a:t>Maar we zien dat Hij spoedig aan de slag gaat met het instrument: Israël</a:t>
            </a:r>
          </a:p>
          <a:p>
            <a:r>
              <a:rPr lang="nl-NL" sz="3000" dirty="0"/>
              <a:t>Alle ogen zijn op Israël gericht </a:t>
            </a:r>
          </a:p>
        </p:txBody>
      </p:sp>
    </p:spTree>
    <p:extLst>
      <p:ext uri="{BB962C8B-B14F-4D97-AF65-F5344CB8AC3E}">
        <p14:creationId xmlns:p14="http://schemas.microsoft.com/office/powerpoint/2010/main" val="54028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3" name="Rectangle 3082">
            <a:extLst>
              <a:ext uri="{FF2B5EF4-FFF2-40B4-BE49-F238E27FC236}">
                <a16:creationId xmlns:a16="http://schemas.microsoft.com/office/drawing/2014/main" id="{620FDFD2-19AF-4124-A49A-BAC0929B1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descr="Docu-drama of Seventeen's tsunami tragedy set for release - Entertainment -  The Jakarta Post">
            <a:extLst>
              <a:ext uri="{FF2B5EF4-FFF2-40B4-BE49-F238E27FC236}">
                <a16:creationId xmlns:a16="http://schemas.microsoft.com/office/drawing/2014/main" id="{467A0089-E166-B8B0-AC4B-49F8590844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09" r="1" b="16260"/>
          <a:stretch/>
        </p:blipFill>
        <p:spPr bwMode="auto">
          <a:xfrm>
            <a:off x="20" y="1"/>
            <a:ext cx="6088360" cy="3333749"/>
          </a:xfrm>
          <a:custGeom>
            <a:avLst/>
            <a:gdLst/>
            <a:ahLst/>
            <a:cxnLst/>
            <a:rect l="l" t="t" r="r" b="b"/>
            <a:pathLst>
              <a:path w="6088380" h="3333749">
                <a:moveTo>
                  <a:pt x="0" y="0"/>
                </a:moveTo>
                <a:lnTo>
                  <a:pt x="6088380" y="0"/>
                </a:lnTo>
                <a:lnTo>
                  <a:pt x="6088380" y="2202180"/>
                </a:lnTo>
                <a:lnTo>
                  <a:pt x="5913795" y="3333749"/>
                </a:lnTo>
                <a:lnTo>
                  <a:pt x="0" y="3333749"/>
                </a:ln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descr="How to Learn How to Fix a Broken Guitar | Just Wood and Strings">
            <a:extLst>
              <a:ext uri="{FF2B5EF4-FFF2-40B4-BE49-F238E27FC236}">
                <a16:creationId xmlns:a16="http://schemas.microsoft.com/office/drawing/2014/main" id="{5223BECB-4B28-1B81-A70F-D32D6FF84F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06" r="1" b="9163"/>
          <a:stretch/>
        </p:blipFill>
        <p:spPr bwMode="auto">
          <a:xfrm>
            <a:off x="20" y="3524252"/>
            <a:ext cx="6088360" cy="3333748"/>
          </a:xfrm>
          <a:custGeom>
            <a:avLst/>
            <a:gdLst/>
            <a:ahLst/>
            <a:cxnLst/>
            <a:rect l="l" t="t" r="r" b="b"/>
            <a:pathLst>
              <a:path w="6088380" h="3333748">
                <a:moveTo>
                  <a:pt x="0" y="0"/>
                </a:moveTo>
                <a:lnTo>
                  <a:pt x="5884403" y="0"/>
                </a:lnTo>
                <a:lnTo>
                  <a:pt x="5882640" y="11428"/>
                </a:lnTo>
                <a:lnTo>
                  <a:pt x="5562600" y="1931668"/>
                </a:lnTo>
                <a:lnTo>
                  <a:pt x="6088380" y="3333748"/>
                </a:lnTo>
                <a:lnTo>
                  <a:pt x="0" y="3333748"/>
                </a:lnTo>
                <a:close/>
              </a:path>
            </a:pathLst>
          </a:custGeom>
          <a:noFill/>
          <a:extLst>
            <a:ext uri="{909E8E84-426E-40DD-AFC4-6F175D3DCCD1}">
              <a14:hiddenFill xmlns:a14="http://schemas.microsoft.com/office/drawing/2010/main">
                <a:solidFill>
                  <a:srgbClr val="FFFFFF"/>
                </a:solidFill>
              </a14:hiddenFill>
            </a:ext>
          </a:extLst>
        </p:spPr>
      </p:pic>
      <p:grpSp>
        <p:nvGrpSpPr>
          <p:cNvPr id="3099" name="Group 3084">
            <a:extLst>
              <a:ext uri="{FF2B5EF4-FFF2-40B4-BE49-F238E27FC236}">
                <a16:creationId xmlns:a16="http://schemas.microsoft.com/office/drawing/2014/main" id="{7F6F6FC6-9A5F-4E14-8105-15D94914A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70" y="544"/>
            <a:ext cx="874716" cy="6857455"/>
            <a:chOff x="5395370" y="544"/>
            <a:chExt cx="874716" cy="6857455"/>
          </a:xfrm>
        </p:grpSpPr>
        <p:sp>
          <p:nvSpPr>
            <p:cNvPr id="3086" name="Freeform: Shape 3085">
              <a:extLst>
                <a:ext uri="{FF2B5EF4-FFF2-40B4-BE49-F238E27FC236}">
                  <a16:creationId xmlns:a16="http://schemas.microsoft.com/office/drawing/2014/main" id="{2DCFA6DA-C89C-4BD9-A659-4E35D789BF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87" name="Freeform: Shape 3086">
              <a:extLst>
                <a:ext uri="{FF2B5EF4-FFF2-40B4-BE49-F238E27FC236}">
                  <a16:creationId xmlns:a16="http://schemas.microsoft.com/office/drawing/2014/main" id="{868AC5BD-C02C-4D96-813D-3C9ABB388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ijdelijke aanduiding voor inhoud 2">
            <a:extLst>
              <a:ext uri="{FF2B5EF4-FFF2-40B4-BE49-F238E27FC236}">
                <a16:creationId xmlns:a16="http://schemas.microsoft.com/office/drawing/2014/main" id="{BA37A295-BA10-EADA-923E-896FEA8238B1}"/>
              </a:ext>
            </a:extLst>
          </p:cNvPr>
          <p:cNvSpPr>
            <a:spLocks noGrp="1"/>
          </p:cNvSpPr>
          <p:nvPr>
            <p:ph idx="1"/>
          </p:nvPr>
        </p:nvSpPr>
        <p:spPr>
          <a:xfrm>
            <a:off x="6981826" y="3146400"/>
            <a:ext cx="4391024" cy="2682000"/>
          </a:xfrm>
        </p:spPr>
        <p:txBody>
          <a:bodyPr>
            <a:normAutofit/>
          </a:bodyPr>
          <a:lstStyle/>
          <a:p>
            <a:pPr marL="0" indent="0">
              <a:buNone/>
            </a:pPr>
            <a:br>
              <a:rPr lang="nl-NL" sz="2400" b="0" i="0" u="none" strike="noStrike">
                <a:solidFill>
                  <a:schemeClr val="bg1">
                    <a:alpha val="80000"/>
                  </a:schemeClr>
                </a:solidFill>
                <a:effectLst/>
              </a:rPr>
            </a:br>
            <a:endParaRPr lang="nl-NL" sz="2400" b="0" i="0" u="none" strike="noStrike">
              <a:solidFill>
                <a:schemeClr val="bg1">
                  <a:alpha val="80000"/>
                </a:schemeClr>
              </a:solidFill>
              <a:effectLst/>
            </a:endParaRPr>
          </a:p>
        </p:txBody>
      </p:sp>
    </p:spTree>
    <p:extLst>
      <p:ext uri="{BB962C8B-B14F-4D97-AF65-F5344CB8AC3E}">
        <p14:creationId xmlns:p14="http://schemas.microsoft.com/office/powerpoint/2010/main" val="307633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A37A295-BA10-EADA-923E-896FEA8238B1}"/>
              </a:ext>
            </a:extLst>
          </p:cNvPr>
          <p:cNvSpPr>
            <a:spLocks noGrp="1"/>
          </p:cNvSpPr>
          <p:nvPr>
            <p:ph idx="1"/>
          </p:nvPr>
        </p:nvSpPr>
        <p:spPr>
          <a:xfrm>
            <a:off x="0" y="0"/>
            <a:ext cx="12192000" cy="6858000"/>
          </a:xfrm>
        </p:spPr>
        <p:txBody>
          <a:bodyPr>
            <a:normAutofit/>
          </a:bodyPr>
          <a:lstStyle/>
          <a:p>
            <a:pPr marL="0" indent="0">
              <a:buNone/>
            </a:pPr>
            <a:br>
              <a:rPr lang="nl-NL" sz="3000" dirty="0">
                <a:solidFill>
                  <a:srgbClr val="3D3D3D"/>
                </a:solidFill>
              </a:rPr>
            </a:br>
            <a:br>
              <a:rPr lang="nl-NL" sz="3000" dirty="0">
                <a:solidFill>
                  <a:srgbClr val="3D3D3D"/>
                </a:solidFill>
              </a:rPr>
            </a:br>
            <a:br>
              <a:rPr lang="nl-NL" sz="3000" dirty="0">
                <a:solidFill>
                  <a:srgbClr val="3D3D3D"/>
                </a:solidFill>
              </a:rPr>
            </a:br>
            <a:endParaRPr lang="nl-NL" sz="3000" b="0" i="0" u="none" strike="noStrike" dirty="0">
              <a:solidFill>
                <a:srgbClr val="3D3D3D"/>
              </a:solidFill>
              <a:effectLst/>
            </a:endParaRPr>
          </a:p>
        </p:txBody>
      </p:sp>
      <p:pic>
        <p:nvPicPr>
          <p:cNvPr id="4" name="Afbeelding 3" descr="Afbeelding met tekst, schermopname, Website&#10;&#10;Automatisch gegenereerde beschrijving">
            <a:extLst>
              <a:ext uri="{FF2B5EF4-FFF2-40B4-BE49-F238E27FC236}">
                <a16:creationId xmlns:a16="http://schemas.microsoft.com/office/drawing/2014/main" id="{3D36BC21-162D-C413-6082-36A92202DF8D}"/>
              </a:ext>
            </a:extLst>
          </p:cNvPr>
          <p:cNvPicPr>
            <a:picLocks noChangeAspect="1"/>
          </p:cNvPicPr>
          <p:nvPr/>
        </p:nvPicPr>
        <p:blipFill>
          <a:blip r:embed="rId2"/>
          <a:stretch>
            <a:fillRect/>
          </a:stretch>
        </p:blipFill>
        <p:spPr>
          <a:xfrm>
            <a:off x="117944" y="-4664"/>
            <a:ext cx="11956112" cy="6862664"/>
          </a:xfrm>
          <a:prstGeom prst="rect">
            <a:avLst/>
          </a:prstGeom>
        </p:spPr>
      </p:pic>
    </p:spTree>
    <p:extLst>
      <p:ext uri="{BB962C8B-B14F-4D97-AF65-F5344CB8AC3E}">
        <p14:creationId xmlns:p14="http://schemas.microsoft.com/office/powerpoint/2010/main" val="220453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A37A295-BA10-EADA-923E-896FEA8238B1}"/>
              </a:ext>
            </a:extLst>
          </p:cNvPr>
          <p:cNvSpPr>
            <a:spLocks noGrp="1"/>
          </p:cNvSpPr>
          <p:nvPr>
            <p:ph idx="1"/>
          </p:nvPr>
        </p:nvSpPr>
        <p:spPr>
          <a:xfrm>
            <a:off x="0" y="0"/>
            <a:ext cx="12192000" cy="6858000"/>
          </a:xfrm>
        </p:spPr>
        <p:txBody>
          <a:bodyPr>
            <a:normAutofit/>
          </a:bodyPr>
          <a:lstStyle/>
          <a:p>
            <a:pPr marL="0" indent="0">
              <a:buNone/>
            </a:pPr>
            <a:br>
              <a:rPr lang="nl-NL" sz="3000" dirty="0"/>
            </a:br>
            <a:endParaRPr lang="nl-NL" sz="3000" dirty="0"/>
          </a:p>
          <a:p>
            <a:r>
              <a:rPr lang="nl-NL" sz="3000" dirty="0"/>
              <a:t>De opname van de gemeente is onze zalige hoop (</a:t>
            </a:r>
            <a:r>
              <a:rPr lang="nl-NL" sz="3000" b="1" dirty="0"/>
              <a:t>Tit. 2:11-15</a:t>
            </a:r>
            <a:r>
              <a:rPr lang="nl-NL" sz="3000" dirty="0"/>
              <a:t>)</a:t>
            </a:r>
          </a:p>
          <a:p>
            <a:r>
              <a:rPr lang="nl-NL" sz="3000" b="0" i="0" u="none" strike="noStrike" dirty="0">
                <a:effectLst/>
              </a:rPr>
              <a:t>Waarom mag Titus deze aanwijzingen geven? Er is iets gebeurd in de geschiedenis!</a:t>
            </a:r>
          </a:p>
          <a:p>
            <a:r>
              <a:rPr lang="nl-NL" sz="3000" b="0" i="0" u="none" strike="noStrike" dirty="0">
                <a:effectLst/>
              </a:rPr>
              <a:t>Het grote licht </a:t>
            </a:r>
            <a:r>
              <a:rPr lang="nl-NL" sz="3000" b="0" i="0" u="none" strike="noStrike">
                <a:effectLst/>
              </a:rPr>
              <a:t>is opgegaan</a:t>
            </a:r>
            <a:endParaRPr lang="nl-NL" sz="3000" b="0" i="0" u="none" strike="noStrike" dirty="0">
              <a:effectLst/>
            </a:endParaRPr>
          </a:p>
          <a:p>
            <a:r>
              <a:rPr lang="nl-NL" sz="3000" b="0" i="0" u="none" strike="noStrike" dirty="0">
                <a:effectLst/>
              </a:rPr>
              <a:t>Dit mag niet verborgen blijven, maar moet door de gemeente verder schijnen</a:t>
            </a:r>
          </a:p>
          <a:p>
            <a:r>
              <a:rPr lang="nl-NL" sz="3000" b="0" i="0" u="none" strike="noStrike" dirty="0">
                <a:effectLst/>
              </a:rPr>
              <a:t>Hij heeft Zichzelf laten zien in al Zijn rijke en heerlijke genade!</a:t>
            </a:r>
          </a:p>
          <a:p>
            <a:r>
              <a:rPr lang="nl-NL" sz="3000" b="0" i="0" u="none" strike="noStrike" dirty="0">
                <a:effectLst/>
              </a:rPr>
              <a:t>Wat eerst verborgen was, kan nu gezien worden (</a:t>
            </a:r>
            <a:r>
              <a:rPr lang="nl-NL" sz="3000" b="1" i="0" u="none" strike="noStrike" dirty="0">
                <a:effectLst/>
              </a:rPr>
              <a:t>Rom. 16:25-27</a:t>
            </a:r>
            <a:r>
              <a:rPr lang="nl-NL" sz="3000" b="0" i="0" u="none" strike="noStrike" dirty="0">
                <a:effectLst/>
              </a:rPr>
              <a:t>; </a:t>
            </a:r>
            <a:br>
              <a:rPr lang="nl-NL" sz="3000" b="0" i="0" u="none" strike="noStrike" dirty="0">
                <a:effectLst/>
              </a:rPr>
            </a:br>
            <a:r>
              <a:rPr lang="nl-NL" sz="3000" b="1" i="0" u="none" strike="noStrike" dirty="0">
                <a:effectLst/>
              </a:rPr>
              <a:t>Kol. 1:24-27</a:t>
            </a:r>
            <a:r>
              <a:rPr lang="nl-NL" sz="3000" b="0" i="0" u="none" strike="noStrike" dirty="0">
                <a:effectLst/>
              </a:rPr>
              <a:t>)</a:t>
            </a:r>
          </a:p>
        </p:txBody>
      </p:sp>
    </p:spTree>
    <p:extLst>
      <p:ext uri="{BB962C8B-B14F-4D97-AF65-F5344CB8AC3E}">
        <p14:creationId xmlns:p14="http://schemas.microsoft.com/office/powerpoint/2010/main" val="115736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A37A295-BA10-EADA-923E-896FEA8238B1}"/>
              </a:ext>
            </a:extLst>
          </p:cNvPr>
          <p:cNvSpPr>
            <a:spLocks noGrp="1"/>
          </p:cNvSpPr>
          <p:nvPr>
            <p:ph idx="1"/>
          </p:nvPr>
        </p:nvSpPr>
        <p:spPr>
          <a:xfrm>
            <a:off x="0" y="0"/>
            <a:ext cx="12192000" cy="6858000"/>
          </a:xfrm>
        </p:spPr>
        <p:txBody>
          <a:bodyPr>
            <a:normAutofit/>
          </a:bodyPr>
          <a:lstStyle/>
          <a:p>
            <a:pPr marL="0" indent="0">
              <a:buNone/>
            </a:pPr>
            <a:br>
              <a:rPr lang="nl-NL" sz="3000" dirty="0">
                <a:solidFill>
                  <a:srgbClr val="3D3D3D"/>
                </a:solidFill>
              </a:rPr>
            </a:br>
            <a:br>
              <a:rPr lang="nl-NL" sz="3000" dirty="0">
                <a:solidFill>
                  <a:srgbClr val="3D3D3D"/>
                </a:solidFill>
              </a:rPr>
            </a:br>
            <a:br>
              <a:rPr lang="nl-NL" sz="3000" dirty="0">
                <a:solidFill>
                  <a:srgbClr val="3D3D3D"/>
                </a:solidFill>
              </a:rPr>
            </a:br>
            <a:endParaRPr lang="nl-NL" sz="3000" b="0" i="0" u="none" strike="noStrike" dirty="0">
              <a:solidFill>
                <a:srgbClr val="3D3D3D"/>
              </a:solidFill>
              <a:effectLst/>
            </a:endParaRPr>
          </a:p>
        </p:txBody>
      </p:sp>
      <p:pic>
        <p:nvPicPr>
          <p:cNvPr id="4098" name="Picture 2" descr="The Four Horsemen - &quot;God&quot; Concept s : r/Smite">
            <a:extLst>
              <a:ext uri="{FF2B5EF4-FFF2-40B4-BE49-F238E27FC236}">
                <a16:creationId xmlns:a16="http://schemas.microsoft.com/office/drawing/2014/main" id="{7F4A577A-2A5B-3816-0C28-9C8D610865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1618" y="0"/>
            <a:ext cx="91487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18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A37A295-BA10-EADA-923E-896FEA8238B1}"/>
              </a:ext>
            </a:extLst>
          </p:cNvPr>
          <p:cNvSpPr>
            <a:spLocks noGrp="1"/>
          </p:cNvSpPr>
          <p:nvPr>
            <p:ph idx="1"/>
          </p:nvPr>
        </p:nvSpPr>
        <p:spPr>
          <a:xfrm>
            <a:off x="0" y="0"/>
            <a:ext cx="12192000" cy="6858000"/>
          </a:xfrm>
        </p:spPr>
        <p:txBody>
          <a:bodyPr>
            <a:normAutofit/>
          </a:bodyPr>
          <a:lstStyle/>
          <a:p>
            <a:pPr marL="0" indent="0">
              <a:buNone/>
            </a:pPr>
            <a:br>
              <a:rPr lang="nl-NL" sz="3000" b="0" i="0" u="none" strike="noStrike" dirty="0">
                <a:solidFill>
                  <a:srgbClr val="3D3D3D"/>
                </a:solidFill>
                <a:effectLst/>
              </a:rPr>
            </a:br>
            <a:br>
              <a:rPr lang="nl-NL" sz="3000" b="0" i="0" u="none" strike="noStrike" dirty="0">
                <a:solidFill>
                  <a:srgbClr val="3D3D3D"/>
                </a:solidFill>
                <a:effectLst/>
              </a:rPr>
            </a:br>
            <a:br>
              <a:rPr lang="nl-NL" sz="3000" b="0" i="0" u="none" strike="noStrike" dirty="0">
                <a:solidFill>
                  <a:srgbClr val="3D3D3D"/>
                </a:solidFill>
                <a:effectLst/>
              </a:rPr>
            </a:br>
            <a:endParaRPr lang="nl-NL" sz="3000" b="0" i="0" u="none" strike="noStrike" dirty="0">
              <a:solidFill>
                <a:srgbClr val="3D3D3D"/>
              </a:solidFill>
              <a:effectLst/>
            </a:endParaRPr>
          </a:p>
          <a:p>
            <a:r>
              <a:rPr lang="nl-NL" sz="3000" dirty="0"/>
              <a:t>Waartoe maakt de gemeente zich klaar?</a:t>
            </a:r>
          </a:p>
          <a:p>
            <a:r>
              <a:rPr lang="nl-NL" sz="3000" dirty="0"/>
              <a:t>De opname van de gemeente (</a:t>
            </a:r>
            <a:r>
              <a:rPr lang="nl-NL" sz="3000" b="1" dirty="0"/>
              <a:t>Joh. 14:1-3</a:t>
            </a:r>
            <a:r>
              <a:rPr lang="nl-NL" sz="3000" dirty="0"/>
              <a:t>;</a:t>
            </a:r>
            <a:r>
              <a:rPr lang="nl-NL" sz="3000" b="1" dirty="0"/>
              <a:t>1 Kor. 15:50-53</a:t>
            </a:r>
            <a:r>
              <a:rPr lang="nl-NL" sz="3000" dirty="0"/>
              <a:t>;</a:t>
            </a:r>
            <a:r>
              <a:rPr lang="nl-NL" sz="3000" b="1" dirty="0"/>
              <a:t>1 Thess. 4:16-17</a:t>
            </a:r>
            <a:r>
              <a:rPr lang="nl-NL" sz="3000" dirty="0"/>
              <a:t>)</a:t>
            </a:r>
          </a:p>
          <a:p>
            <a:r>
              <a:rPr lang="nl-NL" sz="3000" dirty="0"/>
              <a:t>Opgenomen worden = </a:t>
            </a:r>
            <a:r>
              <a:rPr lang="el-GR" sz="3000" b="1" i="1" dirty="0" err="1"/>
              <a:t>ἁρπάζω</a:t>
            </a:r>
            <a:r>
              <a:rPr lang="nl-NL" sz="3000" dirty="0"/>
              <a:t> = </a:t>
            </a:r>
            <a:r>
              <a:rPr lang="nl-NL" sz="3000" i="1" dirty="0" err="1"/>
              <a:t>harpazō</a:t>
            </a:r>
            <a:r>
              <a:rPr lang="nl-NL" sz="3000" dirty="0"/>
              <a:t> (G726)</a:t>
            </a:r>
          </a:p>
          <a:p>
            <a:r>
              <a:rPr lang="nl-NL" sz="3000" dirty="0"/>
              <a:t>Het werkwoord </a:t>
            </a:r>
            <a:r>
              <a:rPr lang="nl-NL" sz="3000" i="1" dirty="0" err="1"/>
              <a:t>harpazō</a:t>
            </a:r>
            <a:r>
              <a:rPr lang="nl-NL" sz="3000" dirty="0"/>
              <a:t> betekent: snel wegnemen, haastig grijpen, wegrukken en roven</a:t>
            </a:r>
          </a:p>
          <a:p>
            <a:r>
              <a:rPr lang="nl-NL" sz="3000" dirty="0"/>
              <a:t>Dit woord wordt ook gebruikt in Hand. 8:39</a:t>
            </a:r>
          </a:p>
        </p:txBody>
      </p:sp>
    </p:spTree>
    <p:extLst>
      <p:ext uri="{BB962C8B-B14F-4D97-AF65-F5344CB8AC3E}">
        <p14:creationId xmlns:p14="http://schemas.microsoft.com/office/powerpoint/2010/main" val="97471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F81ED38-F120-3EC0-72CA-092535789218}"/>
              </a:ext>
            </a:extLst>
          </p:cNvPr>
          <p:cNvSpPr>
            <a:spLocks noGrp="1"/>
          </p:cNvSpPr>
          <p:nvPr>
            <p:ph idx="1"/>
          </p:nvPr>
        </p:nvSpPr>
        <p:spPr>
          <a:xfrm>
            <a:off x="0" y="0"/>
            <a:ext cx="5962785" cy="6857999"/>
          </a:xfrm>
        </p:spPr>
        <p:txBody>
          <a:bodyPr>
            <a:normAutofit/>
          </a:bodyPr>
          <a:lstStyle/>
          <a:p>
            <a:pPr marL="0" indent="0" algn="ctr">
              <a:buNone/>
            </a:pPr>
            <a:r>
              <a:rPr lang="nl-NL" b="1" u="none" strike="noStrike" dirty="0">
                <a:effectLst/>
              </a:rPr>
              <a:t>Waarom kan de gemeente niet aanwezig zijn tijdens de </a:t>
            </a:r>
            <a:r>
              <a:rPr lang="nl-NL" b="1" dirty="0"/>
              <a:t>periode van de toorn van het Lam</a:t>
            </a:r>
            <a:r>
              <a:rPr lang="nl-NL" b="1" u="none" strike="noStrike" dirty="0">
                <a:effectLst/>
              </a:rPr>
              <a:t>?</a:t>
            </a:r>
            <a:br>
              <a:rPr lang="nl-NL" b="1" u="none" strike="noStrike" dirty="0">
                <a:effectLst/>
              </a:rPr>
            </a:br>
            <a:endParaRPr lang="nl-NL" b="1" u="none" strike="noStrike" dirty="0">
              <a:effectLst/>
            </a:endParaRPr>
          </a:p>
          <a:p>
            <a:pPr>
              <a:buFont typeface="Wingdings" pitchFamily="2" charset="2"/>
              <a:buChar char="§"/>
            </a:pPr>
            <a:r>
              <a:rPr lang="nl-NL" dirty="0">
                <a:cs typeface="Times New Roman" panose="02020603050405020304" pitchFamily="18" charset="0"/>
              </a:rPr>
              <a:t>Er is namelijk geen veroordeling voor hen die in Christus Jezus zijn </a:t>
            </a:r>
            <a:br>
              <a:rPr lang="nl-NL" dirty="0">
                <a:cs typeface="Times New Roman" panose="02020603050405020304" pitchFamily="18" charset="0"/>
              </a:rPr>
            </a:br>
            <a:r>
              <a:rPr lang="nl-NL" dirty="0">
                <a:cs typeface="Times New Roman" panose="02020603050405020304" pitchFamily="18" charset="0"/>
              </a:rPr>
              <a:t>(</a:t>
            </a:r>
            <a:r>
              <a:rPr lang="nl-NL" b="1" dirty="0">
                <a:cs typeface="Times New Roman" panose="02020603050405020304" pitchFamily="18" charset="0"/>
              </a:rPr>
              <a:t>Rom. 8:1</a:t>
            </a:r>
            <a:r>
              <a:rPr lang="nl-NL" dirty="0">
                <a:cs typeface="Times New Roman" panose="02020603050405020304" pitchFamily="18" charset="0"/>
              </a:rPr>
              <a:t>; </a:t>
            </a:r>
            <a:r>
              <a:rPr lang="nl-NL" b="1" dirty="0">
                <a:cs typeface="Times New Roman" panose="02020603050405020304" pitchFamily="18" charset="0"/>
              </a:rPr>
              <a:t>5:1</a:t>
            </a:r>
            <a:r>
              <a:rPr lang="nl-NL" dirty="0">
                <a:cs typeface="Times New Roman" panose="02020603050405020304" pitchFamily="18" charset="0"/>
              </a:rPr>
              <a:t>)</a:t>
            </a:r>
          </a:p>
          <a:p>
            <a:pPr>
              <a:buFont typeface="Wingdings" pitchFamily="2" charset="2"/>
              <a:buChar char="§"/>
            </a:pPr>
            <a:r>
              <a:rPr lang="nl-NL" dirty="0"/>
              <a:t>De bedoeling is duidelijk: zij die in Christus Jezus zijn, die zijn door geloof en doop (</a:t>
            </a:r>
            <a:r>
              <a:rPr lang="nl-NL" b="1" dirty="0"/>
              <a:t>Rom. 6:3</a:t>
            </a:r>
            <a:r>
              <a:rPr lang="nl-NL" dirty="0"/>
              <a:t>) met Christus verbonden en zo met Hem gestorven ten aanzien van de zonde en de veroordeling brengende wet</a:t>
            </a:r>
          </a:p>
          <a:p>
            <a:pPr>
              <a:buFont typeface="Wingdings" pitchFamily="2" charset="2"/>
              <a:buChar char="§"/>
            </a:pPr>
            <a:r>
              <a:rPr lang="nl-NL" dirty="0"/>
              <a:t>Voor deze gelovigen is er </a:t>
            </a:r>
            <a:r>
              <a:rPr lang="nl-NL" u="sng" dirty="0"/>
              <a:t>geen</a:t>
            </a:r>
            <a:r>
              <a:rPr lang="nl-NL" dirty="0"/>
              <a:t> enkele veroordeling</a:t>
            </a:r>
          </a:p>
        </p:txBody>
      </p:sp>
      <p:pic>
        <p:nvPicPr>
          <p:cNvPr id="5" name="Afbeelding 4" descr="Afbeelding met tekst&#10;&#10;Automatisch gegenereerde beschrijving">
            <a:extLst>
              <a:ext uri="{FF2B5EF4-FFF2-40B4-BE49-F238E27FC236}">
                <a16:creationId xmlns:a16="http://schemas.microsoft.com/office/drawing/2014/main" id="{54A24BA5-0DCE-5080-DEB7-0524D87A0300}"/>
              </a:ext>
            </a:extLst>
          </p:cNvPr>
          <p:cNvPicPr>
            <a:picLocks noChangeAspect="1"/>
          </p:cNvPicPr>
          <p:nvPr/>
        </p:nvPicPr>
        <p:blipFill rotWithShape="1">
          <a:blip r:embed="rId2"/>
          <a:srcRect l="13102" t="34976" r="43977" b="25217"/>
          <a:stretch/>
        </p:blipFill>
        <p:spPr>
          <a:xfrm>
            <a:off x="6028167" y="1591721"/>
            <a:ext cx="6095402" cy="3674556"/>
          </a:xfrm>
          <a:prstGeom prst="rect">
            <a:avLst/>
          </a:prstGeom>
        </p:spPr>
      </p:pic>
      <p:sp>
        <p:nvSpPr>
          <p:cNvPr id="33" name="PIJL-RECHTS 5">
            <a:extLst>
              <a:ext uri="{FF2B5EF4-FFF2-40B4-BE49-F238E27FC236}">
                <a16:creationId xmlns:a16="http://schemas.microsoft.com/office/drawing/2014/main" id="{A65B6AA5-D250-C95A-E32B-6073A63931B6}"/>
              </a:ext>
            </a:extLst>
          </p:cNvPr>
          <p:cNvSpPr/>
          <p:nvPr/>
        </p:nvSpPr>
        <p:spPr>
          <a:xfrm>
            <a:off x="10705144" y="2389591"/>
            <a:ext cx="296214" cy="2189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PIJL-RECHTS 5">
            <a:extLst>
              <a:ext uri="{FF2B5EF4-FFF2-40B4-BE49-F238E27FC236}">
                <a16:creationId xmlns:a16="http://schemas.microsoft.com/office/drawing/2014/main" id="{B848077E-5F99-C335-1EA8-9E97AEEEE1C5}"/>
              </a:ext>
            </a:extLst>
          </p:cNvPr>
          <p:cNvSpPr/>
          <p:nvPr/>
        </p:nvSpPr>
        <p:spPr>
          <a:xfrm>
            <a:off x="8779654" y="2389591"/>
            <a:ext cx="296214" cy="2189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8290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F81ED38-F120-3EC0-72CA-092535789218}"/>
              </a:ext>
            </a:extLst>
          </p:cNvPr>
          <p:cNvSpPr>
            <a:spLocks noGrp="1"/>
          </p:cNvSpPr>
          <p:nvPr>
            <p:ph idx="1"/>
          </p:nvPr>
        </p:nvSpPr>
        <p:spPr>
          <a:xfrm>
            <a:off x="0" y="0"/>
            <a:ext cx="5962785" cy="6857999"/>
          </a:xfrm>
        </p:spPr>
        <p:txBody>
          <a:bodyPr>
            <a:normAutofit/>
          </a:bodyPr>
          <a:lstStyle/>
          <a:p>
            <a:pPr marL="0" indent="0" algn="ctr">
              <a:buNone/>
            </a:pPr>
            <a:r>
              <a:rPr lang="nl-NL" b="1" u="none" strike="noStrike" dirty="0">
                <a:effectLst/>
              </a:rPr>
              <a:t>Waarom kan de gemeente niet aanwezig zijn tijdens de </a:t>
            </a:r>
            <a:r>
              <a:rPr lang="nl-NL" b="1" dirty="0"/>
              <a:t>periode van de toorn van het Lam</a:t>
            </a:r>
            <a:r>
              <a:rPr lang="nl-NL" b="1" u="none" strike="noStrike" dirty="0">
                <a:effectLst/>
              </a:rPr>
              <a:t>?</a:t>
            </a:r>
            <a:br>
              <a:rPr lang="nl-NL" b="1" u="none" strike="noStrike" dirty="0">
                <a:effectLst/>
              </a:rPr>
            </a:br>
            <a:endParaRPr lang="nl-NL" b="1" u="none" strike="noStrike" dirty="0">
              <a:effectLst/>
            </a:endParaRPr>
          </a:p>
          <a:p>
            <a:pPr>
              <a:buFont typeface="Wingdings" pitchFamily="2" charset="2"/>
              <a:buChar char="§"/>
            </a:pPr>
            <a:r>
              <a:rPr lang="nl-NL" i="1" dirty="0" err="1"/>
              <a:t>Katakrima</a:t>
            </a:r>
            <a:r>
              <a:rPr lang="nl-NL" dirty="0"/>
              <a:t> (G2631)</a:t>
            </a:r>
          </a:p>
          <a:p>
            <a:pPr>
              <a:buFont typeface="Wingdings" pitchFamily="2" charset="2"/>
              <a:buChar char="§"/>
            </a:pPr>
            <a:r>
              <a:rPr lang="nl-NL" dirty="0"/>
              <a:t>Het zelfstandig naamwoord betekent: veroordeling, vonnis</a:t>
            </a:r>
          </a:p>
          <a:p>
            <a:pPr>
              <a:buFont typeface="Wingdings" pitchFamily="2" charset="2"/>
              <a:buChar char="§"/>
            </a:pPr>
            <a:r>
              <a:rPr lang="nl-NL" dirty="0"/>
              <a:t>Waarbij de uitvoering, de executie, van dat vonnis kan zijn inbegrepen (zie </a:t>
            </a:r>
            <a:r>
              <a:rPr lang="nl-NL" b="1" dirty="0"/>
              <a:t>Rom. 5:16-18</a:t>
            </a:r>
            <a:r>
              <a:rPr lang="nl-NL" dirty="0"/>
              <a:t>) </a:t>
            </a:r>
          </a:p>
          <a:p>
            <a:pPr>
              <a:buFont typeface="Wingdings" pitchFamily="2" charset="2"/>
              <a:buChar char="§"/>
            </a:pPr>
            <a:r>
              <a:rPr lang="nl-NL" dirty="0"/>
              <a:t>Hier wordt de veroordeling tot de eeuwige straf en het ondergaan van de toorn van God in de grote verdrukking bedoeld (</a:t>
            </a:r>
            <a:r>
              <a:rPr lang="nl-NL" b="1" dirty="0"/>
              <a:t>Joh. 5:24</a:t>
            </a:r>
            <a:r>
              <a:rPr lang="nl-NL" dirty="0"/>
              <a:t>;</a:t>
            </a:r>
            <a:br>
              <a:rPr lang="nl-NL" b="1" dirty="0"/>
            </a:br>
            <a:r>
              <a:rPr lang="nl-NL" b="1" dirty="0"/>
              <a:t>Rom. 5:9-10</a:t>
            </a:r>
            <a:r>
              <a:rPr lang="nl-NL" dirty="0"/>
              <a:t>)</a:t>
            </a:r>
          </a:p>
        </p:txBody>
      </p:sp>
      <p:pic>
        <p:nvPicPr>
          <p:cNvPr id="5" name="Afbeelding 4" descr="Afbeelding met tekst&#10;&#10;Automatisch gegenereerde beschrijving">
            <a:extLst>
              <a:ext uri="{FF2B5EF4-FFF2-40B4-BE49-F238E27FC236}">
                <a16:creationId xmlns:a16="http://schemas.microsoft.com/office/drawing/2014/main" id="{54A24BA5-0DCE-5080-DEB7-0524D87A0300}"/>
              </a:ext>
            </a:extLst>
          </p:cNvPr>
          <p:cNvPicPr>
            <a:picLocks noChangeAspect="1"/>
          </p:cNvPicPr>
          <p:nvPr/>
        </p:nvPicPr>
        <p:blipFill rotWithShape="1">
          <a:blip r:embed="rId2"/>
          <a:srcRect l="13102" t="34976" r="43977" b="25217"/>
          <a:stretch/>
        </p:blipFill>
        <p:spPr>
          <a:xfrm>
            <a:off x="6028167" y="1591721"/>
            <a:ext cx="6095402" cy="3674556"/>
          </a:xfrm>
          <a:prstGeom prst="rect">
            <a:avLst/>
          </a:prstGeom>
        </p:spPr>
      </p:pic>
      <p:sp>
        <p:nvSpPr>
          <p:cNvPr id="33" name="PIJL-RECHTS 5">
            <a:extLst>
              <a:ext uri="{FF2B5EF4-FFF2-40B4-BE49-F238E27FC236}">
                <a16:creationId xmlns:a16="http://schemas.microsoft.com/office/drawing/2014/main" id="{A65B6AA5-D250-C95A-E32B-6073A63931B6}"/>
              </a:ext>
            </a:extLst>
          </p:cNvPr>
          <p:cNvSpPr/>
          <p:nvPr/>
        </p:nvSpPr>
        <p:spPr>
          <a:xfrm>
            <a:off x="10705144" y="2389591"/>
            <a:ext cx="296214" cy="2189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PIJL-RECHTS 5">
            <a:extLst>
              <a:ext uri="{FF2B5EF4-FFF2-40B4-BE49-F238E27FC236}">
                <a16:creationId xmlns:a16="http://schemas.microsoft.com/office/drawing/2014/main" id="{B848077E-5F99-C335-1EA8-9E97AEEEE1C5}"/>
              </a:ext>
            </a:extLst>
          </p:cNvPr>
          <p:cNvSpPr/>
          <p:nvPr/>
        </p:nvSpPr>
        <p:spPr>
          <a:xfrm>
            <a:off x="8779654" y="2389591"/>
            <a:ext cx="296214" cy="2189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6290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A37A295-BA10-EADA-923E-896FEA8238B1}"/>
              </a:ext>
            </a:extLst>
          </p:cNvPr>
          <p:cNvSpPr>
            <a:spLocks noGrp="1"/>
          </p:cNvSpPr>
          <p:nvPr>
            <p:ph idx="1"/>
          </p:nvPr>
        </p:nvSpPr>
        <p:spPr>
          <a:xfrm>
            <a:off x="0" y="0"/>
            <a:ext cx="12192000" cy="6858000"/>
          </a:xfrm>
        </p:spPr>
        <p:txBody>
          <a:bodyPr>
            <a:normAutofit/>
          </a:bodyPr>
          <a:lstStyle/>
          <a:p>
            <a:pPr marL="0" indent="0">
              <a:buNone/>
            </a:pPr>
            <a:endParaRPr lang="nl-NL" sz="3000" b="0" u="none" strike="noStrike" dirty="0">
              <a:solidFill>
                <a:srgbClr val="3D3D3D"/>
              </a:solidFill>
              <a:effectLst/>
            </a:endParaRPr>
          </a:p>
          <a:p>
            <a:r>
              <a:rPr lang="nl-NL" sz="3000" dirty="0"/>
              <a:t>Het is onmogelijk dat de gemeente van de Heere Jezus door de grote verdrukking heengaat</a:t>
            </a:r>
          </a:p>
          <a:p>
            <a:r>
              <a:rPr lang="nl-NL" sz="3000" dirty="0"/>
              <a:t>Ik wil een aantal typologieën benoemen</a:t>
            </a:r>
          </a:p>
          <a:p>
            <a:r>
              <a:rPr lang="nl-NL" sz="3000" dirty="0"/>
              <a:t>Een type is een voorafschaduwing, voorafbeelding of voorbeeld van een zaak of persoon</a:t>
            </a:r>
          </a:p>
          <a:p>
            <a:r>
              <a:rPr lang="nl-NL" sz="3000" dirty="0"/>
              <a:t>De Bijbelse typologie verwijst naar bepaalde Bijbelse personen en gebeurtenissen van een voorafgaand tijdperk als voorbeelden voor die uit latere tijd</a:t>
            </a:r>
          </a:p>
          <a:p>
            <a:r>
              <a:rPr lang="nl-NL" sz="3000" dirty="0"/>
              <a:t>In het bijzonder gaat het om personen en zaken, waaronder dingen of gebeurtenissen, uit het Oude Testament, die een voorafbeelding zijn van personen en zaken in het Nieuwe Testament</a:t>
            </a:r>
          </a:p>
        </p:txBody>
      </p:sp>
    </p:spTree>
    <p:extLst>
      <p:ext uri="{BB962C8B-B14F-4D97-AF65-F5344CB8AC3E}">
        <p14:creationId xmlns:p14="http://schemas.microsoft.com/office/powerpoint/2010/main" val="5401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A37A295-BA10-EADA-923E-896FEA8238B1}"/>
              </a:ext>
            </a:extLst>
          </p:cNvPr>
          <p:cNvSpPr>
            <a:spLocks noGrp="1"/>
          </p:cNvSpPr>
          <p:nvPr>
            <p:ph idx="1"/>
          </p:nvPr>
        </p:nvSpPr>
        <p:spPr>
          <a:xfrm>
            <a:off x="0" y="0"/>
            <a:ext cx="12192000" cy="6858000"/>
          </a:xfrm>
        </p:spPr>
        <p:txBody>
          <a:bodyPr>
            <a:normAutofit/>
          </a:bodyPr>
          <a:lstStyle/>
          <a:p>
            <a:pPr marL="0" indent="0">
              <a:buNone/>
            </a:pPr>
            <a:br>
              <a:rPr lang="nl-NL" sz="3000" b="0" u="none" strike="noStrike" dirty="0">
                <a:solidFill>
                  <a:srgbClr val="3D3D3D"/>
                </a:solidFill>
                <a:effectLst/>
              </a:rPr>
            </a:br>
            <a:br>
              <a:rPr lang="nl-NL" sz="3000" b="0" u="none" strike="noStrike" dirty="0">
                <a:solidFill>
                  <a:srgbClr val="3D3D3D"/>
                </a:solidFill>
                <a:effectLst/>
              </a:rPr>
            </a:br>
            <a:br>
              <a:rPr lang="nl-NL" sz="3000" b="0" u="none" strike="noStrike" dirty="0">
                <a:solidFill>
                  <a:srgbClr val="3D3D3D"/>
                </a:solidFill>
                <a:effectLst/>
              </a:rPr>
            </a:br>
            <a:endParaRPr lang="nl-NL" sz="3000" b="0" u="none" strike="noStrike" dirty="0">
              <a:solidFill>
                <a:srgbClr val="3D3D3D"/>
              </a:solidFill>
              <a:effectLst/>
            </a:endParaRPr>
          </a:p>
          <a:p>
            <a:r>
              <a:rPr lang="nl-NL" sz="3000" b="1" dirty="0"/>
              <a:t>Handelingen 7:44</a:t>
            </a:r>
            <a:r>
              <a:rPr lang="nl-NL" sz="3000" dirty="0"/>
              <a:t>: Bij onze vaderen in de woestijn was de tent van de getuigenis, zoals Hij Die tot Mozes sprak, hem had opgedragen deze te maken overeenkomstig de </a:t>
            </a:r>
            <a:r>
              <a:rPr lang="nl-NL" sz="3000" u="sng" dirty="0"/>
              <a:t>afbeelding</a:t>
            </a:r>
            <a:r>
              <a:rPr lang="nl-NL" sz="3000" dirty="0"/>
              <a:t> die hij gezien had.</a:t>
            </a:r>
          </a:p>
          <a:p>
            <a:r>
              <a:rPr lang="nl-NL" sz="3000" dirty="0"/>
              <a:t>Afbeelding = </a:t>
            </a:r>
            <a:r>
              <a:rPr lang="el-GR" sz="3000" b="1" i="1" dirty="0"/>
              <a:t>τύπος</a:t>
            </a:r>
            <a:r>
              <a:rPr lang="nl-NL" sz="3000" dirty="0"/>
              <a:t> = </a:t>
            </a:r>
            <a:r>
              <a:rPr lang="nl-NL" sz="3000" i="1" dirty="0" err="1"/>
              <a:t>tupos</a:t>
            </a:r>
            <a:r>
              <a:rPr lang="nl-NL" sz="3000" dirty="0"/>
              <a:t> (G5179)</a:t>
            </a:r>
          </a:p>
          <a:p>
            <a:r>
              <a:rPr lang="nl-NL" sz="3000" dirty="0"/>
              <a:t>Het zelfstandig naamwoord </a:t>
            </a:r>
            <a:r>
              <a:rPr lang="nl-NL" sz="3000" i="1" dirty="0" err="1"/>
              <a:t>tupos</a:t>
            </a:r>
            <a:r>
              <a:rPr lang="nl-NL" sz="3000" dirty="0"/>
              <a:t> betekent: (1) slag, klap, (2) spoor, teken, (3) afdruk, afbeelding, (4) vorm en (5) model of voorbeeld</a:t>
            </a:r>
          </a:p>
        </p:txBody>
      </p:sp>
    </p:spTree>
    <p:extLst>
      <p:ext uri="{BB962C8B-B14F-4D97-AF65-F5344CB8AC3E}">
        <p14:creationId xmlns:p14="http://schemas.microsoft.com/office/powerpoint/2010/main" val="148764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A37A295-BA10-EADA-923E-896FEA8238B1}"/>
              </a:ext>
            </a:extLst>
          </p:cNvPr>
          <p:cNvSpPr>
            <a:spLocks noGrp="1"/>
          </p:cNvSpPr>
          <p:nvPr>
            <p:ph idx="1"/>
          </p:nvPr>
        </p:nvSpPr>
        <p:spPr>
          <a:xfrm>
            <a:off x="0" y="0"/>
            <a:ext cx="12192000" cy="6858000"/>
          </a:xfrm>
        </p:spPr>
        <p:txBody>
          <a:bodyPr>
            <a:normAutofit/>
          </a:bodyPr>
          <a:lstStyle/>
          <a:p>
            <a:pPr marL="0" indent="0">
              <a:buNone/>
            </a:pPr>
            <a:endParaRPr lang="nl-NL" sz="3000" b="0" i="0" u="none" strike="noStrike" dirty="0">
              <a:solidFill>
                <a:srgbClr val="3D3D3D"/>
              </a:solidFill>
              <a:effectLst/>
            </a:endParaRPr>
          </a:p>
          <a:p>
            <a:r>
              <a:rPr lang="nl-NL" sz="3000" dirty="0"/>
              <a:t>Zie de typologie van Lot (</a:t>
            </a:r>
            <a:r>
              <a:rPr lang="nl-NL" sz="3000" b="1" dirty="0"/>
              <a:t>Gen. 19:22</a:t>
            </a:r>
            <a:r>
              <a:rPr lang="nl-NL" sz="3000" dirty="0"/>
              <a:t>)</a:t>
            </a:r>
          </a:p>
          <a:p>
            <a:r>
              <a:rPr lang="nl-NL" sz="3000" dirty="0">
                <a:cs typeface="Times New Roman" panose="02020603050405020304" pitchFamily="18" charset="0"/>
              </a:rPr>
              <a:t>Zie de typologie van Lea en Rachel (</a:t>
            </a:r>
            <a:r>
              <a:rPr lang="nl-NL" sz="3000" b="1" dirty="0">
                <a:cs typeface="Times New Roman" panose="02020603050405020304" pitchFamily="18" charset="0"/>
              </a:rPr>
              <a:t>Gen. 29:25-28</a:t>
            </a:r>
            <a:r>
              <a:rPr lang="nl-NL" sz="3000" dirty="0">
                <a:cs typeface="Times New Roman" panose="02020603050405020304" pitchFamily="18" charset="0"/>
              </a:rPr>
              <a:t>)</a:t>
            </a:r>
          </a:p>
          <a:p>
            <a:r>
              <a:rPr lang="nl-NL" sz="3000" dirty="0">
                <a:cs typeface="Times New Roman" panose="02020603050405020304" pitchFamily="18" charset="0"/>
              </a:rPr>
              <a:t>Zie de typologie van Jozef (</a:t>
            </a:r>
            <a:r>
              <a:rPr lang="nl-NL" sz="3000" b="1" dirty="0">
                <a:cs typeface="Times New Roman" panose="02020603050405020304" pitchFamily="18" charset="0"/>
              </a:rPr>
              <a:t>Gen. 41:45</a:t>
            </a:r>
            <a:r>
              <a:rPr lang="nl-NL" sz="3000" dirty="0">
                <a:cs typeface="Times New Roman" panose="02020603050405020304" pitchFamily="18" charset="0"/>
              </a:rPr>
              <a:t>)</a:t>
            </a:r>
            <a:endParaRPr lang="nl-NL" sz="3000" dirty="0"/>
          </a:p>
          <a:p>
            <a:r>
              <a:rPr lang="nl-NL" sz="3000" dirty="0"/>
              <a:t>Zie de typologie van Daniël en zijn drie vrienden (</a:t>
            </a:r>
            <a:r>
              <a:rPr lang="nl-NL" sz="3000" b="1" dirty="0"/>
              <a:t>Dan. 3</a:t>
            </a:r>
            <a:r>
              <a:rPr lang="nl-NL" sz="3000" dirty="0"/>
              <a:t>)</a:t>
            </a:r>
          </a:p>
          <a:p>
            <a:r>
              <a:rPr lang="nl-NL" sz="3000" dirty="0"/>
              <a:t>Zie de typologie van Henoch (</a:t>
            </a:r>
            <a:r>
              <a:rPr lang="nl-NL" sz="3000" b="1" dirty="0"/>
              <a:t>Gen. 5:24</a:t>
            </a:r>
            <a:r>
              <a:rPr lang="nl-NL" sz="3000" dirty="0"/>
              <a:t>) en </a:t>
            </a:r>
            <a:r>
              <a:rPr lang="nl-NL" sz="3000" dirty="0" err="1"/>
              <a:t>Noach</a:t>
            </a:r>
            <a:endParaRPr lang="nl-NL" sz="3000" dirty="0"/>
          </a:p>
          <a:p>
            <a:r>
              <a:rPr lang="nl-NL" sz="3000" dirty="0"/>
              <a:t>Zie de typologie van Elia (</a:t>
            </a:r>
            <a:r>
              <a:rPr lang="nl-NL" sz="3000" b="1" dirty="0"/>
              <a:t>2 Kon. 2:11</a:t>
            </a:r>
            <a:r>
              <a:rPr lang="nl-NL" sz="3000" dirty="0"/>
              <a:t>)</a:t>
            </a:r>
          </a:p>
          <a:p>
            <a:r>
              <a:rPr lang="nl-NL" sz="3000" dirty="0"/>
              <a:t>Zie de woorden van de Heere Jezus richting </a:t>
            </a:r>
            <a:r>
              <a:rPr lang="nl-NL" sz="3000" dirty="0" err="1"/>
              <a:t>Saulus</a:t>
            </a:r>
            <a:r>
              <a:rPr lang="nl-NL" sz="3000" dirty="0"/>
              <a:t> (</a:t>
            </a:r>
            <a:r>
              <a:rPr lang="nl-NL" sz="3000" b="1" dirty="0"/>
              <a:t>Hand. 9:3-4</a:t>
            </a:r>
            <a:r>
              <a:rPr lang="nl-NL" sz="3000" dirty="0"/>
              <a:t>;</a:t>
            </a:r>
            <a:r>
              <a:rPr lang="nl-NL" sz="3000" b="1" dirty="0"/>
              <a:t> </a:t>
            </a:r>
            <a:br>
              <a:rPr lang="nl-NL" sz="3000" b="1" dirty="0"/>
            </a:br>
            <a:r>
              <a:rPr lang="nl-NL" sz="3000" b="1" dirty="0"/>
              <a:t>1 Petr. 3:18</a:t>
            </a:r>
            <a:r>
              <a:rPr lang="nl-NL" sz="3000" dirty="0"/>
              <a:t>)</a:t>
            </a:r>
          </a:p>
          <a:p>
            <a:r>
              <a:rPr lang="nl-NL" sz="3000" dirty="0"/>
              <a:t>De gemeente wordt voor het laatst genoemd in Openb. 3:22</a:t>
            </a:r>
          </a:p>
          <a:p>
            <a:r>
              <a:rPr lang="nl-NL" sz="3000" dirty="0"/>
              <a:t>Wordt de gemeente genoemd in Openbaring 6-19?</a:t>
            </a:r>
          </a:p>
        </p:txBody>
      </p:sp>
    </p:spTree>
    <p:extLst>
      <p:ext uri="{BB962C8B-B14F-4D97-AF65-F5344CB8AC3E}">
        <p14:creationId xmlns:p14="http://schemas.microsoft.com/office/powerpoint/2010/main" val="259232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A37A295-BA10-EADA-923E-896FEA8238B1}"/>
              </a:ext>
            </a:extLst>
          </p:cNvPr>
          <p:cNvSpPr>
            <a:spLocks noGrp="1"/>
          </p:cNvSpPr>
          <p:nvPr>
            <p:ph idx="1"/>
          </p:nvPr>
        </p:nvSpPr>
        <p:spPr>
          <a:xfrm>
            <a:off x="0" y="0"/>
            <a:ext cx="12192000" cy="6858000"/>
          </a:xfrm>
        </p:spPr>
        <p:txBody>
          <a:bodyPr>
            <a:normAutofit/>
          </a:bodyPr>
          <a:lstStyle/>
          <a:p>
            <a:pPr marL="0" indent="0">
              <a:buNone/>
            </a:pPr>
            <a:br>
              <a:rPr lang="nl-NL" sz="3000" b="0" i="0" u="none" strike="noStrike" dirty="0">
                <a:solidFill>
                  <a:srgbClr val="3D3D3D"/>
                </a:solidFill>
                <a:effectLst/>
              </a:rPr>
            </a:br>
            <a:br>
              <a:rPr lang="nl-NL" sz="3000" b="0" i="0" u="none" strike="noStrike" dirty="0">
                <a:solidFill>
                  <a:srgbClr val="3D3D3D"/>
                </a:solidFill>
                <a:effectLst/>
              </a:rPr>
            </a:br>
            <a:endParaRPr lang="nl-NL" sz="3000" b="0" i="0" u="none" strike="noStrike" dirty="0">
              <a:solidFill>
                <a:srgbClr val="3D3D3D"/>
              </a:solidFill>
              <a:effectLst/>
            </a:endParaRPr>
          </a:p>
          <a:p>
            <a:r>
              <a:rPr lang="nl-NL" sz="3000" dirty="0"/>
              <a:t>In deze tijdsperiode gaat de HEERE aan de slag met het instrument: Israël</a:t>
            </a:r>
          </a:p>
          <a:p>
            <a:r>
              <a:rPr lang="nl-NL" sz="3000" dirty="0"/>
              <a:t>Dit zien we heel duidelijk terugkomen in Openbaring 12</a:t>
            </a:r>
          </a:p>
          <a:p>
            <a:r>
              <a:rPr lang="nl-NL" sz="3000" dirty="0"/>
              <a:t>De duivel heeft daar zijn pijlen gericht op de vrouw, het Kind en de draak</a:t>
            </a:r>
          </a:p>
          <a:p>
            <a:r>
              <a:rPr lang="nl-NL" sz="3000" dirty="0"/>
              <a:t>De twee getuigen/profeten profeteren in Jeruzalem (</a:t>
            </a:r>
            <a:r>
              <a:rPr lang="nl-NL" sz="3000" b="1" dirty="0"/>
              <a:t>Openb. 11:1-14</a:t>
            </a:r>
            <a:r>
              <a:rPr lang="nl-NL" sz="3000" dirty="0"/>
              <a:t>)</a:t>
            </a:r>
          </a:p>
          <a:p>
            <a:r>
              <a:rPr lang="nl-NL" sz="3000" dirty="0"/>
              <a:t>De wederkomst is voor Israël om het Nieuwe Verbond van kracht te maken</a:t>
            </a:r>
          </a:p>
          <a:p>
            <a:r>
              <a:rPr lang="nl-NL" sz="3000" dirty="0"/>
              <a:t>Hij sluit een nieuw verbond met het huis van Israël en met het huis van </a:t>
            </a:r>
            <a:r>
              <a:rPr lang="nl-NL" sz="3000" dirty="0" err="1"/>
              <a:t>Juda</a:t>
            </a:r>
            <a:r>
              <a:rPr lang="nl-NL" sz="3000" dirty="0"/>
              <a:t> (</a:t>
            </a:r>
            <a:r>
              <a:rPr lang="nl-NL" sz="3000" b="1" dirty="0"/>
              <a:t>Jer. 31:31</a:t>
            </a:r>
            <a:r>
              <a:rPr lang="nl-NL" sz="3000" dirty="0"/>
              <a:t>)</a:t>
            </a:r>
          </a:p>
        </p:txBody>
      </p:sp>
    </p:spTree>
    <p:extLst>
      <p:ext uri="{BB962C8B-B14F-4D97-AF65-F5344CB8AC3E}">
        <p14:creationId xmlns:p14="http://schemas.microsoft.com/office/powerpoint/2010/main" val="211441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A37A295-BA10-EADA-923E-896FEA8238B1}"/>
              </a:ext>
            </a:extLst>
          </p:cNvPr>
          <p:cNvSpPr>
            <a:spLocks noGrp="1"/>
          </p:cNvSpPr>
          <p:nvPr>
            <p:ph idx="1"/>
          </p:nvPr>
        </p:nvSpPr>
        <p:spPr>
          <a:xfrm>
            <a:off x="0" y="0"/>
            <a:ext cx="12192000" cy="6858000"/>
          </a:xfrm>
        </p:spPr>
        <p:txBody>
          <a:bodyPr>
            <a:normAutofit/>
          </a:bodyPr>
          <a:lstStyle/>
          <a:p>
            <a:pPr marL="0" indent="0">
              <a:buNone/>
            </a:pPr>
            <a:br>
              <a:rPr lang="nl-NL" sz="3000" dirty="0">
                <a:solidFill>
                  <a:srgbClr val="3D3D3D"/>
                </a:solidFill>
              </a:rPr>
            </a:br>
            <a:br>
              <a:rPr lang="nl-NL" sz="3000" dirty="0">
                <a:solidFill>
                  <a:srgbClr val="3D3D3D"/>
                </a:solidFill>
              </a:rPr>
            </a:br>
            <a:endParaRPr lang="nl-NL" sz="3000" b="0" i="0" u="none" strike="noStrike" dirty="0">
              <a:solidFill>
                <a:srgbClr val="3D3D3D"/>
              </a:solidFill>
              <a:effectLst/>
            </a:endParaRPr>
          </a:p>
          <a:p>
            <a:pPr algn="ctr"/>
            <a:r>
              <a:rPr lang="nl-NL" sz="3000" b="1" dirty="0"/>
              <a:t>Joël 3:16-17</a:t>
            </a:r>
            <a:r>
              <a:rPr lang="nl-NL" sz="3000" dirty="0"/>
              <a:t>: De HEERE zal vanaf Sion brullen als een leeuw,</a:t>
            </a:r>
            <a:br>
              <a:rPr lang="nl-NL" sz="3000" dirty="0"/>
            </a:br>
            <a:r>
              <a:rPr lang="nl-NL" sz="3000" dirty="0"/>
              <a:t>vanuit Jeruzalem zal Hij Zijn stem laten klinken,</a:t>
            </a:r>
            <a:br>
              <a:rPr lang="nl-NL" sz="3000" dirty="0"/>
            </a:br>
            <a:r>
              <a:rPr lang="nl-NL" sz="3000" dirty="0"/>
              <a:t>zodat hemel en aarde zullen beven.</a:t>
            </a:r>
            <a:br>
              <a:rPr lang="nl-NL" sz="3000" dirty="0"/>
            </a:br>
            <a:r>
              <a:rPr lang="nl-NL" sz="3000" dirty="0"/>
              <a:t>Maar de HEERE is een toevlucht voor Zijn volk</a:t>
            </a:r>
            <a:br>
              <a:rPr lang="nl-NL" sz="3000" dirty="0"/>
            </a:br>
            <a:r>
              <a:rPr lang="nl-NL" sz="3000" dirty="0"/>
              <a:t>en een vesting voor de Israëlieten.</a:t>
            </a:r>
            <a:br>
              <a:rPr lang="nl-NL" sz="3000" dirty="0"/>
            </a:br>
            <a:r>
              <a:rPr lang="nl-NL" sz="3000" dirty="0"/>
              <a:t>Dan zult u weten dat Ik, de HEERE, uw God ben,</a:t>
            </a:r>
            <a:br>
              <a:rPr lang="nl-NL" sz="3000" dirty="0"/>
            </a:br>
            <a:r>
              <a:rPr lang="nl-NL" sz="3000" dirty="0"/>
              <a:t>Die op Sion, Mijn heilige berg, woont.</a:t>
            </a:r>
            <a:br>
              <a:rPr lang="nl-NL" sz="3000" dirty="0"/>
            </a:br>
            <a:r>
              <a:rPr lang="nl-NL" sz="3000" dirty="0"/>
              <a:t>Jeruzalem zal een heiligdom zijn</a:t>
            </a:r>
            <a:br>
              <a:rPr lang="nl-NL" sz="3000" dirty="0"/>
            </a:br>
            <a:r>
              <a:rPr lang="nl-NL" sz="3000" dirty="0"/>
              <a:t>en vreemden zullen er niet meer doorheen trekken.</a:t>
            </a:r>
          </a:p>
        </p:txBody>
      </p:sp>
    </p:spTree>
    <p:extLst>
      <p:ext uri="{BB962C8B-B14F-4D97-AF65-F5344CB8AC3E}">
        <p14:creationId xmlns:p14="http://schemas.microsoft.com/office/powerpoint/2010/main" val="175080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A37A295-BA10-EADA-923E-896FEA8238B1}"/>
              </a:ext>
            </a:extLst>
          </p:cNvPr>
          <p:cNvSpPr>
            <a:spLocks noGrp="1"/>
          </p:cNvSpPr>
          <p:nvPr>
            <p:ph idx="1"/>
          </p:nvPr>
        </p:nvSpPr>
        <p:spPr>
          <a:xfrm>
            <a:off x="0" y="0"/>
            <a:ext cx="12192000" cy="6858000"/>
          </a:xfrm>
        </p:spPr>
        <p:txBody>
          <a:bodyPr>
            <a:normAutofit/>
          </a:bodyPr>
          <a:lstStyle/>
          <a:p>
            <a:pPr marL="0" indent="0">
              <a:buNone/>
            </a:pPr>
            <a:br>
              <a:rPr lang="nl-NL" sz="3000" dirty="0">
                <a:solidFill>
                  <a:srgbClr val="3D3D3D"/>
                </a:solidFill>
              </a:rPr>
            </a:br>
            <a:br>
              <a:rPr lang="nl-NL" sz="3000" dirty="0">
                <a:solidFill>
                  <a:srgbClr val="3D3D3D"/>
                </a:solidFill>
              </a:rPr>
            </a:br>
            <a:br>
              <a:rPr lang="nl-NL" sz="3000" dirty="0">
                <a:solidFill>
                  <a:srgbClr val="3D3D3D"/>
                </a:solidFill>
              </a:rPr>
            </a:br>
            <a:endParaRPr lang="nl-NL" sz="3000" b="0" i="0" u="none" strike="noStrike" dirty="0">
              <a:solidFill>
                <a:srgbClr val="3D3D3D"/>
              </a:solidFill>
              <a:effectLst/>
            </a:endParaRPr>
          </a:p>
          <a:p>
            <a:pPr algn="ctr"/>
            <a:r>
              <a:rPr lang="nl-NL" sz="3000" b="1" dirty="0"/>
              <a:t>Amos 9:11-12</a:t>
            </a:r>
            <a:r>
              <a:rPr lang="nl-NL" sz="3000" dirty="0"/>
              <a:t>: Op die dag zal Ik oprichten</a:t>
            </a:r>
            <a:br>
              <a:rPr lang="nl-NL" sz="3000" dirty="0"/>
            </a:br>
            <a:r>
              <a:rPr lang="nl-NL" sz="3000" dirty="0"/>
              <a:t>de vervallen hut van David.</a:t>
            </a:r>
            <a:br>
              <a:rPr lang="nl-NL" sz="3000" dirty="0"/>
            </a:br>
            <a:r>
              <a:rPr lang="nl-NL" sz="3000" dirty="0"/>
              <a:t>Zijn scheuren zal Ik dichtmaken,</a:t>
            </a:r>
            <a:br>
              <a:rPr lang="nl-NL" sz="3000" dirty="0"/>
            </a:br>
            <a:r>
              <a:rPr lang="nl-NL" sz="3000" dirty="0"/>
              <a:t>en wat aan hem is afgebroken, zal Ik oprichten,</a:t>
            </a:r>
            <a:br>
              <a:rPr lang="nl-NL" sz="3000" dirty="0"/>
            </a:br>
            <a:r>
              <a:rPr lang="nl-NL" sz="3000" dirty="0"/>
              <a:t>Ik zal hem opbouwen als in de dagen van oude tijden af;</a:t>
            </a:r>
            <a:br>
              <a:rPr lang="nl-NL" sz="3000" dirty="0"/>
            </a:br>
            <a:r>
              <a:rPr lang="nl-NL" sz="3000" dirty="0"/>
              <a:t>zodat zij de rest van </a:t>
            </a:r>
            <a:r>
              <a:rPr lang="nl-NL" sz="3000" dirty="0" err="1"/>
              <a:t>Edom</a:t>
            </a:r>
            <a:r>
              <a:rPr lang="nl-NL" sz="3000" dirty="0"/>
              <a:t> in bezit zullen nemen, en alle heidenvolken</a:t>
            </a:r>
            <a:br>
              <a:rPr lang="nl-NL" sz="3000" dirty="0"/>
            </a:br>
            <a:r>
              <a:rPr lang="nl-NL" sz="3000" dirty="0"/>
              <a:t>waarover Mijn Naam is uitgeroepen,</a:t>
            </a:r>
            <a:br>
              <a:rPr lang="nl-NL" sz="3000" dirty="0"/>
            </a:br>
            <a:r>
              <a:rPr lang="nl-NL" sz="3000" dirty="0"/>
              <a:t>spreekt de HEERE, Die dit doet.</a:t>
            </a:r>
          </a:p>
        </p:txBody>
      </p:sp>
    </p:spTree>
    <p:extLst>
      <p:ext uri="{BB962C8B-B14F-4D97-AF65-F5344CB8AC3E}">
        <p14:creationId xmlns:p14="http://schemas.microsoft.com/office/powerpoint/2010/main" val="162733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A37A295-BA10-EADA-923E-896FEA8238B1}"/>
              </a:ext>
            </a:extLst>
          </p:cNvPr>
          <p:cNvSpPr>
            <a:spLocks noGrp="1"/>
          </p:cNvSpPr>
          <p:nvPr>
            <p:ph idx="1"/>
          </p:nvPr>
        </p:nvSpPr>
        <p:spPr>
          <a:xfrm>
            <a:off x="0" y="0"/>
            <a:ext cx="12192000" cy="6858000"/>
          </a:xfrm>
        </p:spPr>
        <p:txBody>
          <a:bodyPr>
            <a:normAutofit/>
          </a:bodyPr>
          <a:lstStyle/>
          <a:p>
            <a:pPr marL="0" indent="0">
              <a:buNone/>
            </a:pPr>
            <a:br>
              <a:rPr lang="nl-NL" sz="3000" dirty="0"/>
            </a:br>
            <a:br>
              <a:rPr lang="nl-NL" sz="3000" dirty="0"/>
            </a:br>
            <a:endParaRPr lang="nl-NL" sz="3000" dirty="0"/>
          </a:p>
        </p:txBody>
      </p:sp>
      <p:pic>
        <p:nvPicPr>
          <p:cNvPr id="4" name="Afbeelding 3" descr="Afbeelding met tekst, schermopname, boom&#10;&#10;Automatisch gegenereerde beschrijving">
            <a:extLst>
              <a:ext uri="{FF2B5EF4-FFF2-40B4-BE49-F238E27FC236}">
                <a16:creationId xmlns:a16="http://schemas.microsoft.com/office/drawing/2014/main" id="{D68A9A72-F790-9712-7843-B10BD1725E0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6412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A37A295-BA10-EADA-923E-896FEA8238B1}"/>
              </a:ext>
            </a:extLst>
          </p:cNvPr>
          <p:cNvSpPr>
            <a:spLocks noGrp="1"/>
          </p:cNvSpPr>
          <p:nvPr>
            <p:ph idx="1"/>
          </p:nvPr>
        </p:nvSpPr>
        <p:spPr>
          <a:xfrm>
            <a:off x="0" y="0"/>
            <a:ext cx="12192000" cy="6858000"/>
          </a:xfrm>
        </p:spPr>
        <p:txBody>
          <a:bodyPr>
            <a:normAutofit/>
          </a:bodyPr>
          <a:lstStyle/>
          <a:p>
            <a:pPr marL="0" indent="0">
              <a:buNone/>
            </a:pPr>
            <a:br>
              <a:rPr lang="nl-NL" sz="3000" b="0" i="0" u="none" strike="noStrike" dirty="0">
                <a:solidFill>
                  <a:srgbClr val="3D3D3D"/>
                </a:solidFill>
                <a:effectLst/>
              </a:rPr>
            </a:br>
            <a:br>
              <a:rPr lang="nl-NL" sz="3000" b="0" i="0" u="none" strike="noStrike" dirty="0">
                <a:solidFill>
                  <a:srgbClr val="3D3D3D"/>
                </a:solidFill>
                <a:effectLst/>
              </a:rPr>
            </a:br>
            <a:br>
              <a:rPr lang="nl-NL" sz="3000" b="0" i="0" u="none" strike="noStrike" dirty="0">
                <a:solidFill>
                  <a:srgbClr val="3D3D3D"/>
                </a:solidFill>
                <a:effectLst/>
              </a:rPr>
            </a:br>
            <a:br>
              <a:rPr lang="nl-NL" sz="3000" b="0" i="0" u="none" strike="noStrike" dirty="0">
                <a:solidFill>
                  <a:srgbClr val="3D3D3D"/>
                </a:solidFill>
                <a:effectLst/>
              </a:rPr>
            </a:br>
            <a:br>
              <a:rPr lang="nl-NL" sz="3000" b="0" i="0" u="none" strike="noStrike" dirty="0">
                <a:solidFill>
                  <a:srgbClr val="3D3D3D"/>
                </a:solidFill>
                <a:effectLst/>
              </a:rPr>
            </a:br>
            <a:endParaRPr lang="nl-NL" sz="3000" b="0" i="0" u="none" strike="noStrike" dirty="0">
              <a:solidFill>
                <a:srgbClr val="3D3D3D"/>
              </a:solidFill>
              <a:effectLst/>
            </a:endParaRPr>
          </a:p>
          <a:p>
            <a:pPr algn="ctr"/>
            <a:r>
              <a:rPr lang="nl-NL" sz="3000" b="1" dirty="0"/>
              <a:t>Obadja 1:21</a:t>
            </a:r>
            <a:r>
              <a:rPr lang="nl-NL" sz="3000" dirty="0"/>
              <a:t>: Verlossers zullen de berg Sion opgaan</a:t>
            </a:r>
            <a:br>
              <a:rPr lang="nl-NL" sz="3000" dirty="0"/>
            </a:br>
            <a:r>
              <a:rPr lang="nl-NL" sz="3000" dirty="0"/>
              <a:t>om het bergland van Ezau te oordelen,</a:t>
            </a:r>
            <a:br>
              <a:rPr lang="nl-NL" sz="3000" dirty="0"/>
            </a:br>
            <a:r>
              <a:rPr lang="nl-NL" sz="3000" dirty="0"/>
              <a:t>en het koningschap zal van de HEERE zijn.</a:t>
            </a:r>
          </a:p>
        </p:txBody>
      </p:sp>
    </p:spTree>
    <p:extLst>
      <p:ext uri="{BB962C8B-B14F-4D97-AF65-F5344CB8AC3E}">
        <p14:creationId xmlns:p14="http://schemas.microsoft.com/office/powerpoint/2010/main" val="320011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A37A295-BA10-EADA-923E-896FEA8238B1}"/>
              </a:ext>
            </a:extLst>
          </p:cNvPr>
          <p:cNvSpPr>
            <a:spLocks noGrp="1"/>
          </p:cNvSpPr>
          <p:nvPr>
            <p:ph idx="1"/>
          </p:nvPr>
        </p:nvSpPr>
        <p:spPr>
          <a:xfrm>
            <a:off x="0" y="0"/>
            <a:ext cx="12192000" cy="6858000"/>
          </a:xfrm>
        </p:spPr>
        <p:txBody>
          <a:bodyPr>
            <a:normAutofit/>
          </a:bodyPr>
          <a:lstStyle/>
          <a:p>
            <a:pPr marL="0" indent="0">
              <a:buNone/>
            </a:pPr>
            <a:br>
              <a:rPr lang="nl-NL" sz="3000" b="0" i="0" u="none" strike="noStrike" dirty="0">
                <a:solidFill>
                  <a:srgbClr val="3D3D3D"/>
                </a:solidFill>
                <a:effectLst/>
              </a:rPr>
            </a:br>
            <a:endParaRPr lang="nl-NL" sz="3000" b="0" i="0" u="none" strike="noStrike" dirty="0">
              <a:solidFill>
                <a:srgbClr val="3D3D3D"/>
              </a:solidFill>
              <a:effectLst/>
            </a:endParaRPr>
          </a:p>
          <a:p>
            <a:pPr algn="ctr"/>
            <a:r>
              <a:rPr lang="nl-NL" sz="3000" b="1" dirty="0"/>
              <a:t>Micha 4:1-2</a:t>
            </a:r>
            <a:r>
              <a:rPr lang="nl-NL" sz="3000" dirty="0"/>
              <a:t>: Het zal echter in het laatste der dagen geschieden</a:t>
            </a:r>
            <a:br>
              <a:rPr lang="nl-NL" sz="3000" dirty="0"/>
            </a:br>
            <a:r>
              <a:rPr lang="nl-NL" sz="3000" dirty="0"/>
              <a:t>dat de berg van het huis van de HEERE</a:t>
            </a:r>
            <a:br>
              <a:rPr lang="nl-NL" sz="3000" dirty="0"/>
            </a:br>
            <a:r>
              <a:rPr lang="nl-NL" sz="3000" dirty="0"/>
              <a:t>vast zal staan als de hoogste van de bergen,</a:t>
            </a:r>
            <a:br>
              <a:rPr lang="nl-NL" sz="3000" dirty="0"/>
            </a:br>
            <a:r>
              <a:rPr lang="nl-NL" sz="3000" dirty="0"/>
              <a:t>en dat hij verheven zal worden boven de heuvels,</a:t>
            </a:r>
            <a:br>
              <a:rPr lang="nl-NL" sz="3000" dirty="0"/>
            </a:br>
            <a:r>
              <a:rPr lang="nl-NL" sz="3000" dirty="0"/>
              <a:t>en dat de volken ernaartoe zullen stromen.</a:t>
            </a:r>
            <a:br>
              <a:rPr lang="nl-NL" sz="3000" dirty="0"/>
            </a:br>
            <a:r>
              <a:rPr lang="nl-NL" sz="3000" dirty="0"/>
              <a:t>Vele heidenvolken zullen op weg gaan</a:t>
            </a:r>
            <a:br>
              <a:rPr lang="nl-NL" sz="3000" dirty="0"/>
            </a:br>
            <a:r>
              <a:rPr lang="nl-NL" sz="3000" dirty="0"/>
              <a:t>en zeggen: Kom, laten wij opgaan naar de berg van de HEERE,</a:t>
            </a:r>
            <a:br>
              <a:rPr lang="nl-NL" sz="3000" dirty="0"/>
            </a:br>
            <a:r>
              <a:rPr lang="nl-NL" sz="3000" dirty="0"/>
              <a:t>naar het huis van de God van Jakob;</a:t>
            </a:r>
            <a:br>
              <a:rPr lang="nl-NL" sz="3000" dirty="0"/>
            </a:br>
            <a:r>
              <a:rPr lang="nl-NL" sz="3000" dirty="0"/>
              <a:t>dan zal Hij ons onderwijzen aangaande Zijn wegen,</a:t>
            </a:r>
            <a:br>
              <a:rPr lang="nl-NL" sz="3000" dirty="0"/>
            </a:br>
            <a:r>
              <a:rPr lang="nl-NL" sz="3000" dirty="0"/>
              <a:t>en zullen wij Zijn paden bewandelen.</a:t>
            </a:r>
            <a:br>
              <a:rPr lang="nl-NL" sz="3000" dirty="0"/>
            </a:br>
            <a:r>
              <a:rPr lang="nl-NL" sz="3000" dirty="0"/>
              <a:t>Want uit Sion zal de wet uitgaan</a:t>
            </a:r>
            <a:br>
              <a:rPr lang="nl-NL" sz="3000" dirty="0"/>
            </a:br>
            <a:r>
              <a:rPr lang="nl-NL" sz="3000" dirty="0"/>
              <a:t>en het woord van de HEERE uit Jeruzalem.</a:t>
            </a:r>
          </a:p>
        </p:txBody>
      </p:sp>
    </p:spTree>
    <p:extLst>
      <p:ext uri="{BB962C8B-B14F-4D97-AF65-F5344CB8AC3E}">
        <p14:creationId xmlns:p14="http://schemas.microsoft.com/office/powerpoint/2010/main" val="170398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A37A295-BA10-EADA-923E-896FEA8238B1}"/>
              </a:ext>
            </a:extLst>
          </p:cNvPr>
          <p:cNvSpPr>
            <a:spLocks noGrp="1"/>
          </p:cNvSpPr>
          <p:nvPr>
            <p:ph idx="1"/>
          </p:nvPr>
        </p:nvSpPr>
        <p:spPr>
          <a:xfrm>
            <a:off x="0" y="0"/>
            <a:ext cx="12192000" cy="6858000"/>
          </a:xfrm>
        </p:spPr>
        <p:txBody>
          <a:bodyPr>
            <a:noAutofit/>
          </a:bodyPr>
          <a:lstStyle/>
          <a:p>
            <a:pPr algn="ctr"/>
            <a:r>
              <a:rPr lang="nl-NL" sz="3000" b="1" dirty="0"/>
              <a:t>Zefanja 3:14-17</a:t>
            </a:r>
            <a:r>
              <a:rPr lang="nl-NL" sz="3000" dirty="0"/>
              <a:t>: Zing vrolijk, dochter van Sion!</a:t>
            </a:r>
            <a:br>
              <a:rPr lang="nl-NL" sz="3000" dirty="0"/>
            </a:br>
            <a:r>
              <a:rPr lang="nl-NL" sz="3000" dirty="0"/>
              <a:t>Juich, Israël!</a:t>
            </a:r>
            <a:br>
              <a:rPr lang="nl-NL" sz="3000" dirty="0"/>
            </a:br>
            <a:r>
              <a:rPr lang="nl-NL" sz="3000" dirty="0"/>
              <a:t>Wees blij en spring op van vreugde met heel uw hart,</a:t>
            </a:r>
            <a:br>
              <a:rPr lang="nl-NL" sz="3000" dirty="0"/>
            </a:br>
            <a:r>
              <a:rPr lang="nl-NL" sz="3000" dirty="0"/>
              <a:t>dochter van Jeruzalem!</a:t>
            </a:r>
            <a:br>
              <a:rPr lang="nl-NL" sz="3000" dirty="0"/>
            </a:br>
            <a:r>
              <a:rPr lang="nl-NL" sz="3000" dirty="0"/>
              <a:t>De HEERE heeft uw oordelen weggenomen,</a:t>
            </a:r>
            <a:br>
              <a:rPr lang="nl-NL" sz="3000" dirty="0"/>
            </a:br>
            <a:r>
              <a:rPr lang="nl-NL" sz="3000" dirty="0"/>
              <a:t>Hij heeft uw vijand weggevaagd.</a:t>
            </a:r>
            <a:br>
              <a:rPr lang="nl-NL" sz="3000" dirty="0"/>
            </a:br>
            <a:r>
              <a:rPr lang="nl-NL" sz="3000" dirty="0"/>
              <a:t>De Koning van Israël, de HEERE, is in uw midden:</a:t>
            </a:r>
            <a:br>
              <a:rPr lang="nl-NL" sz="3000" dirty="0"/>
            </a:br>
            <a:r>
              <a:rPr lang="nl-NL" sz="3000" dirty="0"/>
              <a:t>u zult geen kwaad meer zien.</a:t>
            </a:r>
            <a:br>
              <a:rPr lang="nl-NL" sz="3000" dirty="0"/>
            </a:br>
            <a:r>
              <a:rPr lang="nl-NL" sz="3000" dirty="0"/>
              <a:t>Op die dag zal tegen Jeruzalem gezegd worden:</a:t>
            </a:r>
            <a:br>
              <a:rPr lang="nl-NL" sz="3000" dirty="0"/>
            </a:br>
            <a:r>
              <a:rPr lang="nl-NL" sz="3000" dirty="0"/>
              <a:t>Wees niet bevreesd;</a:t>
            </a:r>
            <a:br>
              <a:rPr lang="nl-NL" sz="3000" dirty="0"/>
            </a:br>
            <a:r>
              <a:rPr lang="nl-NL" sz="3000" dirty="0"/>
              <a:t>Sion, verlies de moed niet!</a:t>
            </a:r>
            <a:br>
              <a:rPr lang="nl-NL" sz="3000" dirty="0"/>
            </a:br>
            <a:r>
              <a:rPr lang="nl-NL" sz="3000" dirty="0"/>
              <a:t>De HEERE, uw God, is in uw midden,</a:t>
            </a:r>
            <a:br>
              <a:rPr lang="nl-NL" sz="3000" dirty="0"/>
            </a:br>
            <a:r>
              <a:rPr lang="nl-NL" sz="3000" dirty="0"/>
              <a:t>een Held, Die verlossen zal.</a:t>
            </a:r>
            <a:br>
              <a:rPr lang="nl-NL" sz="3000" dirty="0"/>
            </a:br>
            <a:r>
              <a:rPr lang="nl-NL" sz="3000" dirty="0"/>
              <a:t>Hij zal Zich over u verheugen met blijdschap.</a:t>
            </a:r>
            <a:br>
              <a:rPr lang="nl-NL" sz="3000" dirty="0"/>
            </a:br>
            <a:r>
              <a:rPr lang="nl-NL" sz="3000" dirty="0"/>
              <a:t>Hij zal zwijgen in Zijn liefde.</a:t>
            </a:r>
            <a:br>
              <a:rPr lang="nl-NL" sz="3000" dirty="0"/>
            </a:br>
            <a:r>
              <a:rPr lang="nl-NL" sz="3000" dirty="0"/>
              <a:t>Hij zal Zich over u verblijden met gejuich.</a:t>
            </a:r>
          </a:p>
        </p:txBody>
      </p:sp>
    </p:spTree>
    <p:extLst>
      <p:ext uri="{BB962C8B-B14F-4D97-AF65-F5344CB8AC3E}">
        <p14:creationId xmlns:p14="http://schemas.microsoft.com/office/powerpoint/2010/main" val="422435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A37A295-BA10-EADA-923E-896FEA8238B1}"/>
              </a:ext>
            </a:extLst>
          </p:cNvPr>
          <p:cNvSpPr>
            <a:spLocks noGrp="1"/>
          </p:cNvSpPr>
          <p:nvPr>
            <p:ph idx="1"/>
          </p:nvPr>
        </p:nvSpPr>
        <p:spPr>
          <a:xfrm>
            <a:off x="0" y="0"/>
            <a:ext cx="12192000" cy="6858000"/>
          </a:xfrm>
        </p:spPr>
        <p:txBody>
          <a:bodyPr>
            <a:noAutofit/>
          </a:bodyPr>
          <a:lstStyle/>
          <a:p>
            <a:pPr marL="0" indent="0" algn="ctr">
              <a:buNone/>
            </a:pPr>
            <a:br>
              <a:rPr lang="nl-NL" sz="3000" b="1" dirty="0"/>
            </a:br>
            <a:endParaRPr lang="nl-NL" sz="3000" b="1" dirty="0"/>
          </a:p>
          <a:p>
            <a:pPr algn="ctr"/>
            <a:r>
              <a:rPr lang="nl-NL" sz="3000" b="1" dirty="0" err="1"/>
              <a:t>Haggaï</a:t>
            </a:r>
            <a:r>
              <a:rPr lang="nl-NL" sz="3000" b="1" dirty="0"/>
              <a:t> 2:8-10</a:t>
            </a:r>
            <a:r>
              <a:rPr lang="nl-NL" sz="3000" dirty="0"/>
              <a:t>: Ik zal alle heidenvolken doen beven.</a:t>
            </a:r>
            <a:br>
              <a:rPr lang="nl-NL" sz="3000" dirty="0"/>
            </a:br>
            <a:r>
              <a:rPr lang="nl-NL" sz="3000" dirty="0"/>
              <a:t>Zij zullen komen naar het verlangen van alle heidenvolken</a:t>
            </a:r>
            <a:br>
              <a:rPr lang="nl-NL" sz="3000" dirty="0"/>
            </a:br>
            <a:r>
              <a:rPr lang="nl-NL" sz="3000" dirty="0"/>
              <a:t>en Ik zal dit huis vullen met heerlijkheid,</a:t>
            </a:r>
            <a:br>
              <a:rPr lang="nl-NL" sz="3000" dirty="0"/>
            </a:br>
            <a:r>
              <a:rPr lang="nl-NL" sz="3000" dirty="0"/>
              <a:t>zegt de HEERE van de legermachten.</a:t>
            </a:r>
            <a:br>
              <a:rPr lang="nl-NL" sz="3000" dirty="0"/>
            </a:br>
            <a:r>
              <a:rPr lang="nl-NL" sz="3000" dirty="0"/>
              <a:t>Van Mij is het zilver en van Mij is het goud,</a:t>
            </a:r>
            <a:br>
              <a:rPr lang="nl-NL" sz="3000" dirty="0"/>
            </a:br>
            <a:r>
              <a:rPr lang="nl-NL" sz="3000" dirty="0"/>
              <a:t>spreekt de HEERE van de legermachten.</a:t>
            </a:r>
            <a:br>
              <a:rPr lang="nl-NL" sz="3000" dirty="0"/>
            </a:br>
            <a:r>
              <a:rPr lang="nl-NL" sz="3000" dirty="0"/>
              <a:t>De heerlijkheid van dit toekomstige huis zal groter zijn</a:t>
            </a:r>
            <a:br>
              <a:rPr lang="nl-NL" sz="3000" dirty="0"/>
            </a:br>
            <a:r>
              <a:rPr lang="nl-NL" sz="3000" dirty="0"/>
              <a:t>dan die van het eerste,</a:t>
            </a:r>
            <a:br>
              <a:rPr lang="nl-NL" sz="3000" dirty="0"/>
            </a:br>
            <a:r>
              <a:rPr lang="nl-NL" sz="3000" dirty="0"/>
              <a:t>zegt de HEERE van de legermachten.</a:t>
            </a:r>
            <a:br>
              <a:rPr lang="nl-NL" sz="3000" dirty="0"/>
            </a:br>
            <a:r>
              <a:rPr lang="nl-NL" sz="3000" dirty="0"/>
              <a:t>In deze plaats zal Ik vrede geven,</a:t>
            </a:r>
            <a:br>
              <a:rPr lang="nl-NL" sz="3000" dirty="0"/>
            </a:br>
            <a:r>
              <a:rPr lang="nl-NL" sz="3000" dirty="0"/>
              <a:t>spreekt de HEERE van de legermachten.</a:t>
            </a:r>
          </a:p>
        </p:txBody>
      </p:sp>
    </p:spTree>
    <p:extLst>
      <p:ext uri="{BB962C8B-B14F-4D97-AF65-F5344CB8AC3E}">
        <p14:creationId xmlns:p14="http://schemas.microsoft.com/office/powerpoint/2010/main" val="123072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A37A295-BA10-EADA-923E-896FEA8238B1}"/>
              </a:ext>
            </a:extLst>
          </p:cNvPr>
          <p:cNvSpPr>
            <a:spLocks noGrp="1"/>
          </p:cNvSpPr>
          <p:nvPr>
            <p:ph idx="1"/>
          </p:nvPr>
        </p:nvSpPr>
        <p:spPr>
          <a:xfrm>
            <a:off x="0" y="0"/>
            <a:ext cx="12192000" cy="6858000"/>
          </a:xfrm>
        </p:spPr>
        <p:txBody>
          <a:bodyPr>
            <a:noAutofit/>
          </a:bodyPr>
          <a:lstStyle/>
          <a:p>
            <a:pPr marL="0" indent="0" algn="ctr">
              <a:buNone/>
            </a:pPr>
            <a:endParaRPr lang="nl-NL" sz="3000" b="1" dirty="0"/>
          </a:p>
          <a:p>
            <a:pPr algn="ctr"/>
            <a:r>
              <a:rPr lang="nl-NL" sz="3000" b="1" dirty="0" err="1"/>
              <a:t>Haggaï</a:t>
            </a:r>
            <a:r>
              <a:rPr lang="nl-NL" sz="3000" b="1" dirty="0"/>
              <a:t> 2:22-24</a:t>
            </a:r>
            <a:r>
              <a:rPr lang="nl-NL" sz="3000" dirty="0"/>
              <a:t>: Zeg tegen </a:t>
            </a:r>
            <a:r>
              <a:rPr lang="nl-NL" sz="3000" dirty="0" err="1"/>
              <a:t>Zerubbabel</a:t>
            </a:r>
            <a:r>
              <a:rPr lang="nl-NL" sz="3000" dirty="0"/>
              <a:t>, de landvoogd van </a:t>
            </a:r>
            <a:r>
              <a:rPr lang="nl-NL" sz="3000" dirty="0" err="1"/>
              <a:t>Juda</a:t>
            </a:r>
            <a:r>
              <a:rPr lang="nl-NL" sz="3000" dirty="0"/>
              <a:t>:</a:t>
            </a:r>
            <a:br>
              <a:rPr lang="nl-NL" sz="3000" dirty="0"/>
            </a:br>
            <a:r>
              <a:rPr lang="nl-NL" sz="3000" dirty="0"/>
              <a:t>Ik zal doen beven</a:t>
            </a:r>
            <a:br>
              <a:rPr lang="nl-NL" sz="3000" dirty="0"/>
            </a:br>
            <a:r>
              <a:rPr lang="nl-NL" sz="3000" dirty="0"/>
              <a:t>de hemel en de aarde.</a:t>
            </a:r>
            <a:br>
              <a:rPr lang="nl-NL" sz="3000" dirty="0"/>
            </a:br>
            <a:r>
              <a:rPr lang="nl-NL" sz="3000" dirty="0"/>
              <a:t>Ik zal de troon van de koninkrijken omverwerpen</a:t>
            </a:r>
            <a:br>
              <a:rPr lang="nl-NL" sz="3000" dirty="0"/>
            </a:br>
            <a:r>
              <a:rPr lang="nl-NL" sz="3000" dirty="0"/>
              <a:t>en de kracht van de koninkrijken van de heidenvolken wegvagen.</a:t>
            </a:r>
            <a:br>
              <a:rPr lang="nl-NL" sz="3000" dirty="0"/>
            </a:br>
            <a:r>
              <a:rPr lang="nl-NL" sz="3000" dirty="0"/>
              <a:t>Ik zal de wagen met zijn berijder omverwerpen;</a:t>
            </a:r>
            <a:br>
              <a:rPr lang="nl-NL" sz="3000" dirty="0"/>
            </a:br>
            <a:r>
              <a:rPr lang="nl-NL" sz="3000" dirty="0"/>
              <a:t>de paarden en hun ruiters zullen neerstorten,</a:t>
            </a:r>
            <a:br>
              <a:rPr lang="nl-NL" sz="3000" dirty="0"/>
            </a:br>
            <a:r>
              <a:rPr lang="nl-NL" sz="3000" dirty="0"/>
              <a:t>ieder door het zwaard van zijn broeder.</a:t>
            </a:r>
            <a:br>
              <a:rPr lang="nl-NL" sz="3000" dirty="0"/>
            </a:br>
            <a:r>
              <a:rPr lang="nl-NL" sz="3000" dirty="0"/>
              <a:t>Op die dag, spreekt de HEERE van de legermachten,</a:t>
            </a:r>
            <a:br>
              <a:rPr lang="nl-NL" sz="3000" dirty="0"/>
            </a:br>
            <a:r>
              <a:rPr lang="nl-NL" sz="3000" dirty="0"/>
              <a:t>zal Ik u, </a:t>
            </a:r>
            <a:r>
              <a:rPr lang="nl-NL" sz="3000" dirty="0" err="1"/>
              <a:t>Zerubbabel</a:t>
            </a:r>
            <a:r>
              <a:rPr lang="nl-NL" sz="3000" dirty="0"/>
              <a:t>, zoon van </a:t>
            </a:r>
            <a:r>
              <a:rPr lang="nl-NL" sz="3000" dirty="0" err="1"/>
              <a:t>Sealthiël</a:t>
            </a:r>
            <a:r>
              <a:rPr lang="nl-NL" sz="3000" dirty="0"/>
              <a:t>, Mijn dienaar, nemen,</a:t>
            </a:r>
            <a:br>
              <a:rPr lang="nl-NL" sz="3000" dirty="0"/>
            </a:br>
            <a:r>
              <a:rPr lang="nl-NL" sz="3000" dirty="0"/>
              <a:t>spreekt de HEERE.</a:t>
            </a:r>
            <a:br>
              <a:rPr lang="nl-NL" sz="3000" dirty="0"/>
            </a:br>
            <a:r>
              <a:rPr lang="nl-NL" sz="3000" dirty="0"/>
              <a:t>Ik zal u maken tot een zegelring,</a:t>
            </a:r>
            <a:br>
              <a:rPr lang="nl-NL" sz="3000" dirty="0"/>
            </a:br>
            <a:r>
              <a:rPr lang="nl-NL" sz="3000" dirty="0"/>
              <a:t>want u heb Ik verkozen,</a:t>
            </a:r>
            <a:br>
              <a:rPr lang="nl-NL" sz="3000" dirty="0"/>
            </a:br>
            <a:r>
              <a:rPr lang="nl-NL" sz="3000" dirty="0"/>
              <a:t>spreekt de HEERE van de legermachten.</a:t>
            </a:r>
          </a:p>
        </p:txBody>
      </p:sp>
    </p:spTree>
    <p:extLst>
      <p:ext uri="{BB962C8B-B14F-4D97-AF65-F5344CB8AC3E}">
        <p14:creationId xmlns:p14="http://schemas.microsoft.com/office/powerpoint/2010/main" val="365394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A37A295-BA10-EADA-923E-896FEA8238B1}"/>
              </a:ext>
            </a:extLst>
          </p:cNvPr>
          <p:cNvSpPr>
            <a:spLocks noGrp="1"/>
          </p:cNvSpPr>
          <p:nvPr>
            <p:ph idx="1"/>
          </p:nvPr>
        </p:nvSpPr>
        <p:spPr>
          <a:xfrm>
            <a:off x="0" y="0"/>
            <a:ext cx="12192000" cy="6858000"/>
          </a:xfrm>
        </p:spPr>
        <p:txBody>
          <a:bodyPr>
            <a:noAutofit/>
          </a:bodyPr>
          <a:lstStyle/>
          <a:p>
            <a:pPr marL="0" indent="0" algn="ctr">
              <a:buNone/>
            </a:pPr>
            <a:br>
              <a:rPr lang="nl-NL" sz="3000" b="1" dirty="0"/>
            </a:br>
            <a:br>
              <a:rPr lang="nl-NL" sz="3000" b="1" dirty="0"/>
            </a:br>
            <a:br>
              <a:rPr lang="nl-NL" sz="3000" b="1" dirty="0"/>
            </a:br>
            <a:endParaRPr lang="nl-NL" sz="3000" b="1" dirty="0"/>
          </a:p>
          <a:p>
            <a:pPr algn="ctr"/>
            <a:r>
              <a:rPr lang="nl-NL" sz="3000" b="1" dirty="0"/>
              <a:t>Zacharia 8:2-3</a:t>
            </a:r>
            <a:r>
              <a:rPr lang="nl-NL" sz="3000" dirty="0"/>
              <a:t>: Zo zegt de HEERE van de legermachten:</a:t>
            </a:r>
            <a:br>
              <a:rPr lang="nl-NL" sz="3000" dirty="0"/>
            </a:br>
            <a:r>
              <a:rPr lang="nl-NL" sz="3000" dirty="0"/>
              <a:t>Ik heb Mij met grote na-ijver voor Sion ingezet,</a:t>
            </a:r>
            <a:br>
              <a:rPr lang="nl-NL" sz="3000" dirty="0"/>
            </a:br>
            <a:r>
              <a:rPr lang="nl-NL" sz="3000" dirty="0"/>
              <a:t>ja, met grote grimmigheid heb Ik Mij voor haar ingezet.</a:t>
            </a:r>
            <a:br>
              <a:rPr lang="nl-NL" sz="3000" dirty="0"/>
            </a:br>
            <a:r>
              <a:rPr lang="nl-NL" sz="3000" dirty="0"/>
              <a:t>Zo zegt de HEERE:</a:t>
            </a:r>
            <a:br>
              <a:rPr lang="nl-NL" sz="3000" dirty="0"/>
            </a:br>
            <a:r>
              <a:rPr lang="nl-NL" sz="3000" dirty="0"/>
              <a:t>Ik ben naar Sion teruggekeerd</a:t>
            </a:r>
            <a:br>
              <a:rPr lang="nl-NL" sz="3000" dirty="0"/>
            </a:br>
            <a:r>
              <a:rPr lang="nl-NL" sz="3000" dirty="0"/>
              <a:t>en Ik zal midden in Jeruzalem wonen.</a:t>
            </a:r>
            <a:br>
              <a:rPr lang="nl-NL" sz="3000" dirty="0"/>
            </a:br>
            <a:r>
              <a:rPr lang="nl-NL" sz="3000" dirty="0"/>
              <a:t>Jeruzalem zal ‘stad van de waarheid’ genoemd worden,</a:t>
            </a:r>
            <a:br>
              <a:rPr lang="nl-NL" sz="3000" dirty="0"/>
            </a:br>
            <a:r>
              <a:rPr lang="nl-NL" sz="3000" dirty="0"/>
              <a:t>de berg van de HEERE van de legermachten ‘de heilige berg’.</a:t>
            </a:r>
          </a:p>
        </p:txBody>
      </p:sp>
    </p:spTree>
    <p:extLst>
      <p:ext uri="{BB962C8B-B14F-4D97-AF65-F5344CB8AC3E}">
        <p14:creationId xmlns:p14="http://schemas.microsoft.com/office/powerpoint/2010/main" val="385084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A37A295-BA10-EADA-923E-896FEA8238B1}"/>
              </a:ext>
            </a:extLst>
          </p:cNvPr>
          <p:cNvSpPr>
            <a:spLocks noGrp="1"/>
          </p:cNvSpPr>
          <p:nvPr>
            <p:ph idx="1"/>
          </p:nvPr>
        </p:nvSpPr>
        <p:spPr>
          <a:xfrm>
            <a:off x="0" y="0"/>
            <a:ext cx="12192000" cy="6858000"/>
          </a:xfrm>
        </p:spPr>
        <p:txBody>
          <a:bodyPr>
            <a:noAutofit/>
          </a:bodyPr>
          <a:lstStyle/>
          <a:p>
            <a:pPr marL="0" indent="0" algn="ctr">
              <a:buNone/>
            </a:pPr>
            <a:br>
              <a:rPr lang="nl-NL" sz="3000" b="1" dirty="0"/>
            </a:br>
            <a:endParaRPr lang="nl-NL" sz="3000" b="1" dirty="0"/>
          </a:p>
          <a:p>
            <a:pPr algn="ctr"/>
            <a:r>
              <a:rPr lang="nl-NL" sz="3000" b="1" dirty="0"/>
              <a:t>Maleachi 4:1-2</a:t>
            </a:r>
            <a:r>
              <a:rPr lang="nl-NL" sz="3000" dirty="0"/>
              <a:t>: Want zie, die dag komt,</a:t>
            </a:r>
            <a:br>
              <a:rPr lang="nl-NL" sz="3000" dirty="0"/>
            </a:br>
            <a:r>
              <a:rPr lang="nl-NL" sz="3000" dirty="0"/>
              <a:t>brandend als een oven.</a:t>
            </a:r>
            <a:br>
              <a:rPr lang="nl-NL" sz="3000" dirty="0"/>
            </a:br>
            <a:r>
              <a:rPr lang="nl-NL" sz="3000" dirty="0"/>
              <a:t>Dan zullen alle </a:t>
            </a:r>
            <a:r>
              <a:rPr lang="nl-NL" sz="3000" dirty="0" err="1"/>
              <a:t>hoogmoedigen</a:t>
            </a:r>
            <a:br>
              <a:rPr lang="nl-NL" sz="3000" dirty="0"/>
            </a:br>
            <a:r>
              <a:rPr lang="nl-NL" sz="3000" dirty="0"/>
              <a:t>en allen die goddeloosheid doen, stoppels worden.</a:t>
            </a:r>
            <a:br>
              <a:rPr lang="nl-NL" sz="3000" dirty="0"/>
            </a:br>
            <a:r>
              <a:rPr lang="nl-NL" sz="3000" dirty="0"/>
              <a:t>En de dag die komt, zal ze in vlam zetten,</a:t>
            </a:r>
            <a:br>
              <a:rPr lang="nl-NL" sz="3000" dirty="0"/>
            </a:br>
            <a:r>
              <a:rPr lang="nl-NL" sz="3000" dirty="0"/>
              <a:t>zegt de HEERE van de legermachten,</a:t>
            </a:r>
            <a:br>
              <a:rPr lang="nl-NL" sz="3000" dirty="0"/>
            </a:br>
            <a:r>
              <a:rPr lang="nl-NL" sz="3000" dirty="0"/>
              <a:t>Die van hen</a:t>
            </a:r>
            <a:br>
              <a:rPr lang="nl-NL" sz="3000" dirty="0"/>
            </a:br>
            <a:r>
              <a:rPr lang="nl-NL" sz="3000" dirty="0"/>
              <a:t>wortel noch tak zal overlaten.</a:t>
            </a:r>
            <a:br>
              <a:rPr lang="nl-NL" sz="3000" dirty="0"/>
            </a:br>
            <a:r>
              <a:rPr lang="nl-NL" sz="3000" dirty="0"/>
              <a:t>Maar voor u die Mijn Naam vreest,</a:t>
            </a:r>
            <a:br>
              <a:rPr lang="nl-NL" sz="3000" dirty="0"/>
            </a:br>
            <a:r>
              <a:rPr lang="nl-NL" sz="3000" dirty="0"/>
              <a:t>zal de Zon der gerechtigheid opgaan en onder Zijn vleugels zal genezing zijn;</a:t>
            </a:r>
            <a:br>
              <a:rPr lang="nl-NL" sz="3000" dirty="0"/>
            </a:br>
            <a:r>
              <a:rPr lang="nl-NL" sz="3000" dirty="0"/>
              <a:t>en u zult naar buiten gaan en dartelen</a:t>
            </a:r>
            <a:br>
              <a:rPr lang="nl-NL" sz="3000" dirty="0"/>
            </a:br>
            <a:r>
              <a:rPr lang="nl-NL" sz="3000" dirty="0"/>
              <a:t>als kalveren uit de stal.</a:t>
            </a:r>
          </a:p>
        </p:txBody>
      </p:sp>
    </p:spTree>
    <p:extLst>
      <p:ext uri="{BB962C8B-B14F-4D97-AF65-F5344CB8AC3E}">
        <p14:creationId xmlns:p14="http://schemas.microsoft.com/office/powerpoint/2010/main" val="400736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F81ED38-F120-3EC0-72CA-092535789218}"/>
              </a:ext>
            </a:extLst>
          </p:cNvPr>
          <p:cNvSpPr>
            <a:spLocks noGrp="1"/>
          </p:cNvSpPr>
          <p:nvPr>
            <p:ph idx="1"/>
          </p:nvPr>
        </p:nvSpPr>
        <p:spPr>
          <a:xfrm>
            <a:off x="0" y="0"/>
            <a:ext cx="12192000" cy="6858000"/>
          </a:xfrm>
        </p:spPr>
        <p:txBody>
          <a:bodyPr>
            <a:normAutofit/>
          </a:bodyPr>
          <a:lstStyle/>
          <a:p>
            <a:pPr marL="0" indent="0" algn="ctr">
              <a:buNone/>
            </a:pPr>
            <a:br>
              <a:rPr lang="nl-NL" b="1" dirty="0"/>
            </a:br>
            <a:r>
              <a:rPr lang="nl-NL" b="1" u="none" strike="noStrike" dirty="0">
                <a:effectLst/>
              </a:rPr>
              <a:t>Wat zijn de verschillen tussen de opname van de gemeente en de </a:t>
            </a:r>
            <a:r>
              <a:rPr lang="nl-NL" b="1" dirty="0"/>
              <a:t>weder</a:t>
            </a:r>
            <a:r>
              <a:rPr lang="nl-NL" b="1" u="none" strike="noStrike" dirty="0">
                <a:effectLst/>
              </a:rPr>
              <a:t>komst van Christus voor Israël?</a:t>
            </a:r>
            <a:br>
              <a:rPr lang="nl-NL" b="1" u="none" strike="noStrike" dirty="0">
                <a:effectLst/>
              </a:rPr>
            </a:br>
            <a:endParaRPr lang="nl-NL" b="1" u="none" strike="noStrike" dirty="0">
              <a:effectLst/>
            </a:endParaRPr>
          </a:p>
          <a:p>
            <a:pPr algn="ctr">
              <a:buFont typeface="Wingdings" pitchFamily="2" charset="2"/>
              <a:buChar char="§"/>
            </a:pPr>
            <a:r>
              <a:rPr lang="nl-NL" dirty="0">
                <a:cs typeface="Times New Roman" panose="02020603050405020304" pitchFamily="18" charset="0"/>
              </a:rPr>
              <a:t>Lezen: </a:t>
            </a:r>
            <a:r>
              <a:rPr lang="nl-NL" b="1" dirty="0">
                <a:cs typeface="Times New Roman" panose="02020603050405020304" pitchFamily="18" charset="0"/>
              </a:rPr>
              <a:t>Matt. 24:29-31</a:t>
            </a:r>
            <a:br>
              <a:rPr lang="nl-NL" b="1" dirty="0">
                <a:cs typeface="Times New Roman" panose="02020603050405020304" pitchFamily="18" charset="0"/>
              </a:rPr>
            </a:br>
            <a:endParaRPr lang="nl-NL" b="1" dirty="0">
              <a:cs typeface="Times New Roman" panose="02020603050405020304" pitchFamily="18" charset="0"/>
            </a:endParaRPr>
          </a:p>
          <a:p>
            <a:pPr>
              <a:buFont typeface="Wingdings" pitchFamily="2" charset="2"/>
              <a:buChar char="§"/>
            </a:pPr>
            <a:r>
              <a:rPr lang="nl-NL" dirty="0"/>
              <a:t>Plaats – Bij de opname van de gemeente komt de Heere Jezus niet verder dan de lucht en bij de wederkomst komt Hij door de lucht én op de aarde (</a:t>
            </a:r>
            <a:r>
              <a:rPr lang="nl-NL" b="1" dirty="0"/>
              <a:t>Zach. 14:4</a:t>
            </a:r>
            <a:r>
              <a:rPr lang="nl-NL" dirty="0"/>
              <a:t>)</a:t>
            </a:r>
          </a:p>
          <a:p>
            <a:pPr>
              <a:buFont typeface="Wingdings" pitchFamily="2" charset="2"/>
              <a:buChar char="§"/>
            </a:pPr>
            <a:r>
              <a:rPr lang="nl-NL" dirty="0"/>
              <a:t>Tijd – De opname van de gemeente gebeurt vóór de 70</a:t>
            </a:r>
            <a:r>
              <a:rPr lang="nl-NL" baseline="30000" dirty="0"/>
              <a:t>e</a:t>
            </a:r>
            <a:r>
              <a:rPr lang="nl-NL" dirty="0"/>
              <a:t> jaarweek van Daniël, maar de wederkomst gebeurt duidelijk erna, dat zien we aan de overeenkomsten van de (kleine) profeten (</a:t>
            </a:r>
            <a:r>
              <a:rPr lang="nl-NL" b="1" dirty="0"/>
              <a:t>Joël 3:13</a:t>
            </a:r>
            <a:r>
              <a:rPr lang="nl-NL" dirty="0"/>
              <a:t>) en de plagen uit Openbaring 6-19</a:t>
            </a:r>
          </a:p>
          <a:p>
            <a:pPr>
              <a:buFont typeface="Wingdings" pitchFamily="2" charset="2"/>
              <a:buChar char="§"/>
            </a:pPr>
            <a:r>
              <a:rPr lang="nl-NL" dirty="0"/>
              <a:t>Tekenen – De opname van de gemeente kent geen duidelijke voorafgaande tekenen die ons gegeven zijn. Het is namelijk als volgt: de opname kan elk ogenblik plaatsvinden. Daarentegen heeft de wederkomst duidelijke voorzegde tekenen die eraan voorafgaan (zie </a:t>
            </a:r>
            <a:r>
              <a:rPr lang="nl-NL" b="1" dirty="0"/>
              <a:t>Matt. 24:23-29</a:t>
            </a:r>
            <a:r>
              <a:rPr lang="nl-NL" dirty="0"/>
              <a:t>)</a:t>
            </a:r>
            <a:endParaRPr lang="nl-NL" b="1" dirty="0">
              <a:cs typeface="Times New Roman" panose="02020603050405020304" pitchFamily="18" charset="0"/>
            </a:endParaRPr>
          </a:p>
        </p:txBody>
      </p:sp>
    </p:spTree>
    <p:extLst>
      <p:ext uri="{BB962C8B-B14F-4D97-AF65-F5344CB8AC3E}">
        <p14:creationId xmlns:p14="http://schemas.microsoft.com/office/powerpoint/2010/main" val="101445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F81ED38-F120-3EC0-72CA-092535789218}"/>
              </a:ext>
            </a:extLst>
          </p:cNvPr>
          <p:cNvSpPr>
            <a:spLocks noGrp="1"/>
          </p:cNvSpPr>
          <p:nvPr>
            <p:ph idx="1"/>
          </p:nvPr>
        </p:nvSpPr>
        <p:spPr>
          <a:xfrm>
            <a:off x="0" y="0"/>
            <a:ext cx="12192000" cy="6858000"/>
          </a:xfrm>
        </p:spPr>
        <p:txBody>
          <a:bodyPr>
            <a:normAutofit/>
          </a:bodyPr>
          <a:lstStyle/>
          <a:p>
            <a:pPr marL="0" indent="0">
              <a:buNone/>
            </a:pPr>
            <a:endParaRPr lang="nl-NL" dirty="0"/>
          </a:p>
          <a:p>
            <a:pPr>
              <a:buFont typeface="Wingdings" pitchFamily="2" charset="2"/>
              <a:buChar char="§"/>
            </a:pPr>
            <a:r>
              <a:rPr lang="nl-NL" dirty="0"/>
              <a:t>Bruid – Bij de opname van de gemeente komt Hij voor Zijn bruid (</a:t>
            </a:r>
            <a:r>
              <a:rPr lang="nl-NL" b="1" dirty="0"/>
              <a:t>2 Kor. 11:2</a:t>
            </a:r>
            <a:r>
              <a:rPr lang="nl-NL" dirty="0"/>
              <a:t>; </a:t>
            </a:r>
            <a:r>
              <a:rPr lang="nl-NL" b="1" dirty="0"/>
              <a:t>Efez. 5:32</a:t>
            </a:r>
            <a:r>
              <a:rPr lang="nl-NL" dirty="0"/>
              <a:t>) en bij de wederkomst komt Hij met zijn bruid (</a:t>
            </a:r>
            <a:r>
              <a:rPr lang="nl-NL" b="1" dirty="0"/>
              <a:t>Openb. 19:14</a:t>
            </a:r>
            <a:r>
              <a:rPr lang="nl-NL" dirty="0"/>
              <a:t>)</a:t>
            </a:r>
          </a:p>
          <a:p>
            <a:pPr>
              <a:buFont typeface="Wingdings" pitchFamily="2" charset="2"/>
              <a:buChar char="§"/>
            </a:pPr>
            <a:r>
              <a:rPr lang="nl-NL" dirty="0"/>
              <a:t>Beveiliging – Bij de opname van de gemeente wordt de bruid weggehaald en in de hemel gebracht, omdat zij niet bestemd is voor de toorn die over de wereld komt (</a:t>
            </a:r>
            <a:r>
              <a:rPr lang="nl-NL" b="1" dirty="0"/>
              <a:t>Openb. 3:10</a:t>
            </a:r>
            <a:r>
              <a:rPr lang="nl-NL" dirty="0"/>
              <a:t>). Bij de wederkomst komt de Heere als Koning voor het aardse en gelovige Israël, dat zal vluchten naar de woestijn Petra in Jordanië (</a:t>
            </a:r>
            <a:r>
              <a:rPr lang="nl-NL" b="1" dirty="0"/>
              <a:t>Openb. 12:14</a:t>
            </a:r>
            <a:r>
              <a:rPr lang="nl-NL" dirty="0"/>
              <a:t>)</a:t>
            </a:r>
          </a:p>
          <a:p>
            <a:pPr>
              <a:buFont typeface="Wingdings" pitchFamily="2" charset="2"/>
              <a:buChar char="§"/>
            </a:pPr>
            <a:r>
              <a:rPr lang="nl-NL" dirty="0"/>
              <a:t>Waarneembaarheid – Bij de opname van de gemeente is Zijn komst onzichtbaar voor de wereld, maar bij de wederkomst is Zijn komst zichtbaar voor iedereen op aarde (</a:t>
            </a:r>
            <a:r>
              <a:rPr lang="nl-NL" b="1" dirty="0"/>
              <a:t>Zach. 12:10</a:t>
            </a:r>
            <a:r>
              <a:rPr lang="nl-NL" dirty="0"/>
              <a:t>; </a:t>
            </a:r>
            <a:r>
              <a:rPr lang="nl-NL" b="1" dirty="0"/>
              <a:t>Openb. 1:7</a:t>
            </a:r>
            <a:r>
              <a:rPr lang="nl-NL" dirty="0"/>
              <a:t>)</a:t>
            </a:r>
          </a:p>
          <a:p>
            <a:pPr>
              <a:buFont typeface="Wingdings" pitchFamily="2" charset="2"/>
              <a:buChar char="§"/>
            </a:pPr>
            <a:r>
              <a:rPr lang="nl-NL" dirty="0"/>
              <a:t>Bestemming – Bij de opname van de gemeente brengt Hij de Zijnen in het Vaderhuis en bij de de wederkomst brengt Hij de gelovigen, die dan op aarde leven, in het Duizendjarig Vrederijk (</a:t>
            </a:r>
            <a:r>
              <a:rPr lang="nl-NL" b="1" dirty="0"/>
              <a:t>Matt. 25:31-46</a:t>
            </a:r>
            <a:r>
              <a:rPr lang="nl-NL" dirty="0"/>
              <a:t>)</a:t>
            </a:r>
          </a:p>
        </p:txBody>
      </p:sp>
    </p:spTree>
    <p:extLst>
      <p:ext uri="{BB962C8B-B14F-4D97-AF65-F5344CB8AC3E}">
        <p14:creationId xmlns:p14="http://schemas.microsoft.com/office/powerpoint/2010/main" val="132353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F81ED38-F120-3EC0-72CA-092535789218}"/>
              </a:ext>
            </a:extLst>
          </p:cNvPr>
          <p:cNvSpPr>
            <a:spLocks noGrp="1"/>
          </p:cNvSpPr>
          <p:nvPr>
            <p:ph idx="1"/>
          </p:nvPr>
        </p:nvSpPr>
        <p:spPr>
          <a:xfrm>
            <a:off x="0" y="0"/>
            <a:ext cx="12192000" cy="6858000"/>
          </a:xfrm>
        </p:spPr>
        <p:txBody>
          <a:bodyPr>
            <a:normAutofit/>
          </a:bodyPr>
          <a:lstStyle/>
          <a:p>
            <a:pPr marL="0" indent="0">
              <a:buNone/>
            </a:pPr>
            <a:br>
              <a:rPr lang="nl-NL" sz="3000" dirty="0"/>
            </a:br>
            <a:br>
              <a:rPr lang="nl-NL" sz="3000" dirty="0"/>
            </a:br>
            <a:br>
              <a:rPr lang="nl-NL" sz="3000" dirty="0"/>
            </a:br>
            <a:endParaRPr lang="nl-NL" sz="3000" dirty="0"/>
          </a:p>
          <a:p>
            <a:pPr>
              <a:buFont typeface="Wingdings" pitchFamily="2" charset="2"/>
              <a:buChar char="§"/>
            </a:pPr>
            <a:r>
              <a:rPr lang="nl-NL" sz="3000" dirty="0"/>
              <a:t>Lichaam – Bij de opname van de gemeente krijgen de gelovigen een nieuw en onvergankelijk lichaam, maar bij de wederkomst gaan de gelovigen, die op aarde wonen, in hun bestaande lichaam het Duizendjarig Vrederijk binnen. Ze zullen als vanouds huwen, kinderen krijgen en sterven</a:t>
            </a:r>
          </a:p>
          <a:p>
            <a:pPr>
              <a:buFont typeface="Wingdings" pitchFamily="2" charset="2"/>
              <a:buChar char="§"/>
            </a:pPr>
            <a:r>
              <a:rPr lang="nl-NL" sz="3000" dirty="0"/>
              <a:t>Wie neemt weg – Bij de opname van de gemeente neemt de Heere Zelf de gelovigen van de aarde weg, maar bij de wederkomst zijn het engelen die de uitverkorenen bijeenbrengen</a:t>
            </a:r>
          </a:p>
          <a:p>
            <a:endParaRPr lang="nl-NL" dirty="0"/>
          </a:p>
        </p:txBody>
      </p:sp>
    </p:spTree>
    <p:extLst>
      <p:ext uri="{BB962C8B-B14F-4D97-AF65-F5344CB8AC3E}">
        <p14:creationId xmlns:p14="http://schemas.microsoft.com/office/powerpoint/2010/main" val="260767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A37A295-BA10-EADA-923E-896FEA8238B1}"/>
              </a:ext>
            </a:extLst>
          </p:cNvPr>
          <p:cNvSpPr>
            <a:spLocks noGrp="1"/>
          </p:cNvSpPr>
          <p:nvPr>
            <p:ph idx="1"/>
          </p:nvPr>
        </p:nvSpPr>
        <p:spPr>
          <a:xfrm>
            <a:off x="0" y="0"/>
            <a:ext cx="12192000" cy="6858000"/>
          </a:xfrm>
        </p:spPr>
        <p:txBody>
          <a:bodyPr>
            <a:normAutofit/>
          </a:bodyPr>
          <a:lstStyle/>
          <a:p>
            <a:pPr marL="0" indent="0">
              <a:buNone/>
            </a:pPr>
            <a:endParaRPr lang="nl-NL" sz="3000" b="0" i="0" u="none" strike="noStrike" dirty="0">
              <a:solidFill>
                <a:srgbClr val="3D3D3D"/>
              </a:solidFill>
              <a:effectLst/>
            </a:endParaRPr>
          </a:p>
          <a:p>
            <a:r>
              <a:rPr lang="nl-NL" sz="3000" b="0" i="0" u="none" strike="noStrike" dirty="0">
                <a:effectLst/>
              </a:rPr>
              <a:t>Wij mogen het niet opnieuw verbergen</a:t>
            </a:r>
          </a:p>
          <a:p>
            <a:r>
              <a:rPr lang="nl-NL" sz="3000" b="0" i="0" u="none" strike="noStrike" dirty="0">
                <a:effectLst/>
              </a:rPr>
              <a:t>‘Verschijnen’ geeft ook iets weer van ‘schijnen’ in de duisternis</a:t>
            </a:r>
          </a:p>
          <a:p>
            <a:r>
              <a:rPr lang="nl-NL" sz="3000" b="0" i="0" u="none" strike="noStrike" dirty="0">
                <a:effectLst/>
              </a:rPr>
              <a:t>God Zelf is binnengegaan in onze ellende en donkerheid om Zijn licht te laten schijnen</a:t>
            </a:r>
            <a:endParaRPr lang="nl-NL" sz="3000" dirty="0"/>
          </a:p>
          <a:p>
            <a:r>
              <a:rPr lang="nl-NL" sz="3000" b="0" i="0" u="none" strike="noStrike" dirty="0">
                <a:effectLst/>
              </a:rPr>
              <a:t>Wat verschenen is, is de zaligmakende, reddende, behoudende en genezende genade van God, in Jezus Christus</a:t>
            </a:r>
          </a:p>
          <a:p>
            <a:r>
              <a:rPr lang="nl-NL" sz="3000" b="0" i="0" u="none" strike="noStrike" dirty="0">
                <a:effectLst/>
              </a:rPr>
              <a:t>Genade is onverdiende gunst en hulp</a:t>
            </a:r>
          </a:p>
          <a:p>
            <a:r>
              <a:rPr lang="nl-NL" sz="3000" dirty="0"/>
              <a:t>Genade = </a:t>
            </a:r>
            <a:r>
              <a:rPr lang="el-GR" sz="3000" b="1" i="1" u="none" strike="noStrike" dirty="0" err="1">
                <a:effectLst/>
              </a:rPr>
              <a:t>χάρις</a:t>
            </a:r>
            <a:r>
              <a:rPr lang="nl-NL" sz="3000" b="1" i="0" u="none" strike="noStrike" dirty="0">
                <a:effectLst/>
              </a:rPr>
              <a:t> = </a:t>
            </a:r>
            <a:r>
              <a:rPr lang="nl-NL" sz="3000" i="1" u="none" strike="noStrike" dirty="0" err="1">
                <a:effectLst/>
              </a:rPr>
              <a:t>charis</a:t>
            </a:r>
            <a:endParaRPr lang="nl-NL" sz="3000" i="1" dirty="0"/>
          </a:p>
          <a:p>
            <a:r>
              <a:rPr lang="nl-NL" sz="3000" b="0" i="0" u="none" strike="noStrike" dirty="0">
                <a:effectLst/>
              </a:rPr>
              <a:t>Het zelfstandig naamwoord </a:t>
            </a:r>
            <a:r>
              <a:rPr lang="nl-NL" sz="3000" b="0" i="1" u="none" strike="noStrike" dirty="0" err="1">
                <a:effectLst/>
              </a:rPr>
              <a:t>charis</a:t>
            </a:r>
            <a:r>
              <a:rPr lang="nl-NL" sz="3000" b="0" i="0" u="none" strike="noStrike" dirty="0">
                <a:effectLst/>
              </a:rPr>
              <a:t> betekent: (1) schoonheid, innemendheid en liefelijkheid, (2) genade, welgevallen en gunst, (3) dank en dankbaarheid en (4) gunstbewijs, genadegave en </a:t>
            </a:r>
            <a:r>
              <a:rPr lang="nl-NL" sz="3000" b="0" i="0" u="none" strike="noStrike" dirty="0" err="1">
                <a:effectLst/>
              </a:rPr>
              <a:t>liefdebetoon</a:t>
            </a:r>
            <a:endParaRPr lang="nl-NL" sz="3000" dirty="0"/>
          </a:p>
          <a:p>
            <a:endParaRPr lang="nl-NL" dirty="0"/>
          </a:p>
        </p:txBody>
      </p:sp>
    </p:spTree>
    <p:extLst>
      <p:ext uri="{BB962C8B-B14F-4D97-AF65-F5344CB8AC3E}">
        <p14:creationId xmlns:p14="http://schemas.microsoft.com/office/powerpoint/2010/main" val="256905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F81ED38-F120-3EC0-72CA-092535789218}"/>
              </a:ext>
            </a:extLst>
          </p:cNvPr>
          <p:cNvSpPr>
            <a:spLocks noGrp="1"/>
          </p:cNvSpPr>
          <p:nvPr>
            <p:ph idx="1"/>
          </p:nvPr>
        </p:nvSpPr>
        <p:spPr>
          <a:xfrm>
            <a:off x="0" y="0"/>
            <a:ext cx="12192000" cy="6858000"/>
          </a:xfrm>
        </p:spPr>
        <p:txBody>
          <a:bodyPr>
            <a:normAutofit/>
          </a:bodyPr>
          <a:lstStyle/>
          <a:p>
            <a:pPr marL="0" indent="0">
              <a:buNone/>
            </a:pPr>
            <a:br>
              <a:rPr lang="nl-NL" sz="3000" dirty="0"/>
            </a:br>
            <a:br>
              <a:rPr lang="nl-NL" sz="3000" dirty="0"/>
            </a:br>
            <a:endParaRPr lang="nl-NL" sz="3000" dirty="0"/>
          </a:p>
          <a:p>
            <a:pPr>
              <a:buFont typeface="Wingdings" pitchFamily="2" charset="2"/>
              <a:buChar char="§"/>
            </a:pPr>
            <a:r>
              <a:rPr lang="nl-NL" sz="3000" dirty="0"/>
              <a:t>Weggenomen gelovigen en achterblijvenden – Bij de opname van de gemeente neemt de Heere Zelf de gelovigen van de aarde weg, maar de niet-gelovigen blijven achter. Bij de wederkomst zijn het engelen die de boze mensen van de aarde wegnemen (</a:t>
            </a:r>
            <a:r>
              <a:rPr lang="nl-NL" sz="3000" b="1" dirty="0"/>
              <a:t>Openb. 14:14-20</a:t>
            </a:r>
            <a:r>
              <a:rPr lang="nl-NL" sz="3000" dirty="0"/>
              <a:t>)</a:t>
            </a:r>
          </a:p>
          <a:p>
            <a:pPr>
              <a:buFont typeface="Wingdings" pitchFamily="2" charset="2"/>
              <a:buChar char="§"/>
            </a:pPr>
            <a:r>
              <a:rPr lang="nl-NL" sz="3000" dirty="0"/>
              <a:t>Oordeel – Na de opname van de gemeente is er een beoordeling van de gelovigen in de hemel (</a:t>
            </a:r>
            <a:r>
              <a:rPr lang="nl-NL" sz="3000" b="1" dirty="0"/>
              <a:t>Rom. 14:10</a:t>
            </a:r>
            <a:r>
              <a:rPr lang="nl-NL" sz="3000" dirty="0"/>
              <a:t>; </a:t>
            </a:r>
            <a:r>
              <a:rPr lang="nl-NL" sz="3000" b="1" dirty="0"/>
              <a:t>2 Kor. 5:10</a:t>
            </a:r>
            <a:r>
              <a:rPr lang="nl-NL" sz="3000" dirty="0"/>
              <a:t>), maar na de wederkomst is er een oordeel op aarde, namelijk de scheiding van de schapen en bokken </a:t>
            </a:r>
            <a:br>
              <a:rPr lang="nl-NL" sz="3000" dirty="0"/>
            </a:br>
            <a:r>
              <a:rPr lang="nl-NL" sz="3000" dirty="0"/>
              <a:t>(</a:t>
            </a:r>
            <a:r>
              <a:rPr lang="nl-NL" sz="3000" b="1" dirty="0"/>
              <a:t>Matt. 25:31-46</a:t>
            </a:r>
            <a:r>
              <a:rPr lang="nl-NL" sz="3000" dirty="0"/>
              <a:t>)</a:t>
            </a:r>
          </a:p>
          <a:p>
            <a:endParaRPr lang="nl-NL" dirty="0"/>
          </a:p>
        </p:txBody>
      </p:sp>
    </p:spTree>
    <p:extLst>
      <p:ext uri="{BB962C8B-B14F-4D97-AF65-F5344CB8AC3E}">
        <p14:creationId xmlns:p14="http://schemas.microsoft.com/office/powerpoint/2010/main" val="319519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F81ED38-F120-3EC0-72CA-092535789218}"/>
              </a:ext>
            </a:extLst>
          </p:cNvPr>
          <p:cNvSpPr>
            <a:spLocks noGrp="1"/>
          </p:cNvSpPr>
          <p:nvPr>
            <p:ph idx="1"/>
          </p:nvPr>
        </p:nvSpPr>
        <p:spPr>
          <a:xfrm>
            <a:off x="0" y="0"/>
            <a:ext cx="12192000" cy="6858000"/>
          </a:xfrm>
        </p:spPr>
        <p:txBody>
          <a:bodyPr>
            <a:normAutofit/>
          </a:bodyPr>
          <a:lstStyle/>
          <a:p>
            <a:pPr marL="0" indent="0">
              <a:buNone/>
            </a:pPr>
            <a:endParaRPr lang="nl-NL" sz="3000" b="0" i="0" u="none" strike="noStrike" dirty="0">
              <a:solidFill>
                <a:srgbClr val="000000"/>
              </a:solidFill>
              <a:effectLst/>
            </a:endParaRPr>
          </a:p>
          <a:p>
            <a:pPr marL="0" indent="0">
              <a:buNone/>
            </a:pPr>
            <a:endParaRPr lang="nl-NL" sz="3000" b="0" i="0" u="none" strike="noStrike" dirty="0">
              <a:solidFill>
                <a:srgbClr val="000000"/>
              </a:solidFill>
              <a:effectLst/>
            </a:endParaRPr>
          </a:p>
          <a:p>
            <a:pPr>
              <a:buFont typeface="Wingdings" pitchFamily="2" charset="2"/>
              <a:buChar char="§"/>
            </a:pPr>
            <a:r>
              <a:rPr lang="nl-NL" sz="3000" b="0" i="0" u="none" strike="noStrike" dirty="0">
                <a:solidFill>
                  <a:srgbClr val="000000"/>
                </a:solidFill>
                <a:effectLst/>
              </a:rPr>
              <a:t>Opstanding – </a:t>
            </a:r>
            <a:r>
              <a:rPr lang="nl-NL" sz="3000" dirty="0">
                <a:solidFill>
                  <a:srgbClr val="000000"/>
                </a:solidFill>
              </a:rPr>
              <a:t>B</a:t>
            </a:r>
            <a:r>
              <a:rPr lang="nl-NL" sz="3000" b="0" i="0" u="none" strike="noStrike" dirty="0">
                <a:solidFill>
                  <a:srgbClr val="000000"/>
                </a:solidFill>
                <a:effectLst/>
              </a:rPr>
              <a:t>ij de opname van de gemeente vindt er een opstanding plaats van gelovigen die in Christus zijn ontslapen, maar bij </a:t>
            </a:r>
            <a:r>
              <a:rPr lang="nl-NL" sz="3000" dirty="0">
                <a:solidFill>
                  <a:srgbClr val="000000"/>
                </a:solidFill>
              </a:rPr>
              <a:t>de wederkomst </a:t>
            </a:r>
            <a:r>
              <a:rPr lang="nl-NL" sz="3000" b="0" i="0" u="none" strike="noStrike" dirty="0">
                <a:solidFill>
                  <a:srgbClr val="000000"/>
                </a:solidFill>
                <a:effectLst/>
              </a:rPr>
              <a:t>vindt er een opstanding van martelaren (</a:t>
            </a:r>
            <a:r>
              <a:rPr lang="nl-NL" sz="3000" b="1" i="0" u="none" strike="noStrike" dirty="0">
                <a:solidFill>
                  <a:srgbClr val="000000"/>
                </a:solidFill>
                <a:effectLst/>
              </a:rPr>
              <a:t>Openb. 6:9-11</a:t>
            </a:r>
            <a:r>
              <a:rPr lang="nl-NL" sz="3000" b="0" i="0" u="none" strike="noStrike" dirty="0">
                <a:solidFill>
                  <a:srgbClr val="000000"/>
                </a:solidFill>
                <a:effectLst/>
              </a:rPr>
              <a:t>; </a:t>
            </a:r>
            <a:r>
              <a:rPr lang="nl-NL" sz="3000" b="1" i="0" u="none" strike="noStrike" dirty="0">
                <a:solidFill>
                  <a:srgbClr val="000000"/>
                </a:solidFill>
                <a:effectLst/>
              </a:rPr>
              <a:t>13:15</a:t>
            </a:r>
            <a:r>
              <a:rPr lang="nl-NL" sz="3000" b="0" i="0" u="none" strike="noStrike" dirty="0">
                <a:solidFill>
                  <a:srgbClr val="000000"/>
                </a:solidFill>
                <a:effectLst/>
              </a:rPr>
              <a:t>) en andere gelovigen plaats. </a:t>
            </a:r>
            <a:r>
              <a:rPr lang="nl-NL" sz="3000" dirty="0">
                <a:solidFill>
                  <a:srgbClr val="000000"/>
                </a:solidFill>
              </a:rPr>
              <a:t>Di</a:t>
            </a:r>
            <a:r>
              <a:rPr lang="nl-NL" sz="3000" b="0" i="0" u="none" strike="noStrike" dirty="0">
                <a:solidFill>
                  <a:srgbClr val="000000"/>
                </a:solidFill>
                <a:effectLst/>
              </a:rPr>
              <a:t>t gebeurt nadat de Heere Jezus op aarde is teruggekomen.</a:t>
            </a:r>
          </a:p>
          <a:p>
            <a:pPr>
              <a:buFont typeface="Wingdings" pitchFamily="2" charset="2"/>
              <a:buChar char="§"/>
            </a:pPr>
            <a:r>
              <a:rPr lang="nl-NL" sz="3000" b="0" i="0" u="none" strike="noStrike" dirty="0">
                <a:solidFill>
                  <a:srgbClr val="000000"/>
                </a:solidFill>
                <a:effectLst/>
              </a:rPr>
              <a:t>Huwelijk – Bij de opname van de gemeente staan de doden op in een onvergankelijk en verheerlijkt lichaam. Zij zullen niet huwen of kinderen krijgen. Maar </a:t>
            </a:r>
            <a:r>
              <a:rPr lang="nl-NL" sz="3000" dirty="0">
                <a:solidFill>
                  <a:srgbClr val="000000"/>
                </a:solidFill>
              </a:rPr>
              <a:t>bij Zijn komst </a:t>
            </a:r>
            <a:r>
              <a:rPr lang="nl-NL" sz="3000" b="0" i="0" u="none" strike="noStrike" dirty="0">
                <a:solidFill>
                  <a:srgbClr val="000000"/>
                </a:solidFill>
                <a:effectLst/>
              </a:rPr>
              <a:t>op aarde </a:t>
            </a:r>
            <a:r>
              <a:rPr lang="nl-NL" sz="3000" dirty="0">
                <a:solidFill>
                  <a:srgbClr val="000000"/>
                </a:solidFill>
              </a:rPr>
              <a:t>zullen </a:t>
            </a:r>
            <a:r>
              <a:rPr lang="nl-NL" sz="3000" b="0" i="0" u="none" strike="noStrike" dirty="0">
                <a:solidFill>
                  <a:srgbClr val="000000"/>
                </a:solidFill>
                <a:effectLst/>
              </a:rPr>
              <a:t>de heidenvolken met een aards lichaam het Duizendjarig Vrederijk bewonen. De gelovigen (de schapen) op aarde die de komst van de Heere meemaken, zullen het Duizendjarig Vrederijk ingaan en als voorheen huwen en kinderen krijgen (</a:t>
            </a:r>
            <a:r>
              <a:rPr lang="nl-NL" sz="3000" b="1" i="0" u="none" strike="noStrike" dirty="0">
                <a:solidFill>
                  <a:srgbClr val="000000"/>
                </a:solidFill>
                <a:effectLst/>
              </a:rPr>
              <a:t>Jes. 65:20</a:t>
            </a:r>
            <a:r>
              <a:rPr lang="nl-NL" sz="3000" b="0" i="0" u="none" strike="noStrike" dirty="0">
                <a:solidFill>
                  <a:srgbClr val="000000"/>
                </a:solidFill>
                <a:effectLst/>
              </a:rPr>
              <a:t>)</a:t>
            </a:r>
          </a:p>
          <a:p>
            <a:pPr>
              <a:buFont typeface="Wingdings" pitchFamily="2" charset="2"/>
              <a:buChar char="§"/>
            </a:pPr>
            <a:endParaRPr lang="nl-NL" dirty="0"/>
          </a:p>
        </p:txBody>
      </p:sp>
    </p:spTree>
    <p:extLst>
      <p:ext uri="{BB962C8B-B14F-4D97-AF65-F5344CB8AC3E}">
        <p14:creationId xmlns:p14="http://schemas.microsoft.com/office/powerpoint/2010/main" val="217959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 met tekst, hemel, symbool, schermopname&#10;&#10;Automatisch gegenereerde beschrijving">
            <a:extLst>
              <a:ext uri="{FF2B5EF4-FFF2-40B4-BE49-F238E27FC236}">
                <a16:creationId xmlns:a16="http://schemas.microsoft.com/office/drawing/2014/main" id="{2C0F008F-3245-9A4A-EDF1-E5DA0A8B194B}"/>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41742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A37A295-BA10-EADA-923E-896FEA8238B1}"/>
              </a:ext>
            </a:extLst>
          </p:cNvPr>
          <p:cNvSpPr>
            <a:spLocks noGrp="1"/>
          </p:cNvSpPr>
          <p:nvPr>
            <p:ph idx="1"/>
          </p:nvPr>
        </p:nvSpPr>
        <p:spPr>
          <a:xfrm>
            <a:off x="0" y="0"/>
            <a:ext cx="12192000" cy="6858000"/>
          </a:xfrm>
        </p:spPr>
        <p:txBody>
          <a:bodyPr>
            <a:normAutofit/>
          </a:bodyPr>
          <a:lstStyle/>
          <a:p>
            <a:pPr marL="0" indent="0">
              <a:buNone/>
            </a:pPr>
            <a:br>
              <a:rPr lang="nl-NL" sz="3000" b="0" i="0" u="none" strike="noStrike" dirty="0">
                <a:solidFill>
                  <a:srgbClr val="3D3D3D"/>
                </a:solidFill>
                <a:effectLst/>
              </a:rPr>
            </a:br>
            <a:br>
              <a:rPr lang="nl-NL" sz="3000" b="0" i="0" u="none" strike="noStrike" dirty="0">
                <a:solidFill>
                  <a:srgbClr val="3D3D3D"/>
                </a:solidFill>
                <a:effectLst/>
              </a:rPr>
            </a:br>
            <a:endParaRPr lang="nl-NL" sz="3000" b="0" i="0" u="none" strike="noStrike" dirty="0">
              <a:solidFill>
                <a:srgbClr val="3D3D3D"/>
              </a:solidFill>
              <a:effectLst/>
            </a:endParaRPr>
          </a:p>
          <a:p>
            <a:r>
              <a:rPr lang="nl-NL" sz="3000" dirty="0"/>
              <a:t>Goddeloosheid betekent, dat men zich niet laat bepalen door Gods werkelijkheid, door wat God wil</a:t>
            </a:r>
          </a:p>
          <a:p>
            <a:r>
              <a:rPr lang="nl-NL" sz="3000" dirty="0"/>
              <a:t>Leven buiten Hem, dat is geen leven, maar de dood</a:t>
            </a:r>
          </a:p>
          <a:p>
            <a:r>
              <a:rPr lang="nl-NL" sz="3000" dirty="0"/>
              <a:t>Wereldse begeerten zijn die verlangens die bepaald worden door de in zonde gevallen wereld (</a:t>
            </a:r>
            <a:r>
              <a:rPr lang="nl-NL" sz="3000" b="1" dirty="0"/>
              <a:t>1 Joh. 2:15-16</a:t>
            </a:r>
            <a:r>
              <a:rPr lang="nl-NL" sz="3000" dirty="0"/>
              <a:t>)</a:t>
            </a:r>
          </a:p>
          <a:p>
            <a:r>
              <a:rPr lang="nl-NL" sz="3000" dirty="0"/>
              <a:t>De begeerten moet de gelovige verzaken</a:t>
            </a:r>
          </a:p>
          <a:p>
            <a:r>
              <a:rPr lang="nl-NL" sz="3000" dirty="0"/>
              <a:t>We moeten er nee tegen zeggen, het verloochenen</a:t>
            </a:r>
          </a:p>
          <a:p>
            <a:endParaRPr lang="nl-NL" dirty="0"/>
          </a:p>
        </p:txBody>
      </p:sp>
    </p:spTree>
    <p:extLst>
      <p:ext uri="{BB962C8B-B14F-4D97-AF65-F5344CB8AC3E}">
        <p14:creationId xmlns:p14="http://schemas.microsoft.com/office/powerpoint/2010/main" val="167179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A37A295-BA10-EADA-923E-896FEA8238B1}"/>
              </a:ext>
            </a:extLst>
          </p:cNvPr>
          <p:cNvSpPr>
            <a:spLocks noGrp="1"/>
          </p:cNvSpPr>
          <p:nvPr>
            <p:ph idx="1"/>
          </p:nvPr>
        </p:nvSpPr>
        <p:spPr>
          <a:xfrm>
            <a:off x="0" y="0"/>
            <a:ext cx="12192000" cy="6858000"/>
          </a:xfrm>
        </p:spPr>
        <p:txBody>
          <a:bodyPr>
            <a:normAutofit/>
          </a:bodyPr>
          <a:lstStyle/>
          <a:p>
            <a:pPr marL="0" indent="0">
              <a:buNone/>
            </a:pPr>
            <a:br>
              <a:rPr lang="nl-NL" sz="3000" b="0" i="0" u="none" strike="noStrike" dirty="0">
                <a:solidFill>
                  <a:srgbClr val="3D3D3D"/>
                </a:solidFill>
                <a:effectLst/>
              </a:rPr>
            </a:br>
            <a:br>
              <a:rPr lang="nl-NL" sz="3000" b="0" i="0" u="none" strike="noStrike" dirty="0">
                <a:solidFill>
                  <a:srgbClr val="3D3D3D"/>
                </a:solidFill>
                <a:effectLst/>
              </a:rPr>
            </a:br>
            <a:endParaRPr lang="nl-NL" sz="3000" b="0" i="0" u="none" strike="noStrike" dirty="0">
              <a:solidFill>
                <a:srgbClr val="3D3D3D"/>
              </a:solidFill>
              <a:effectLst/>
            </a:endParaRPr>
          </a:p>
          <a:p>
            <a:endParaRPr lang="nl-NL" dirty="0"/>
          </a:p>
        </p:txBody>
      </p:sp>
      <p:pic>
        <p:nvPicPr>
          <p:cNvPr id="4" name="Afbeelding 3" descr="Afbeelding met tekst, schermopname, wolk&#10;&#10;Automatisch gegenereerde beschrijving">
            <a:extLst>
              <a:ext uri="{FF2B5EF4-FFF2-40B4-BE49-F238E27FC236}">
                <a16:creationId xmlns:a16="http://schemas.microsoft.com/office/drawing/2014/main" id="{5AF31C6D-72D4-E844-43F9-6654F58DEE9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6406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A37A295-BA10-EADA-923E-896FEA8238B1}"/>
              </a:ext>
            </a:extLst>
          </p:cNvPr>
          <p:cNvSpPr>
            <a:spLocks noGrp="1"/>
          </p:cNvSpPr>
          <p:nvPr>
            <p:ph idx="1"/>
          </p:nvPr>
        </p:nvSpPr>
        <p:spPr>
          <a:xfrm>
            <a:off x="0" y="0"/>
            <a:ext cx="12192000" cy="6858000"/>
          </a:xfrm>
        </p:spPr>
        <p:txBody>
          <a:bodyPr>
            <a:normAutofit/>
          </a:bodyPr>
          <a:lstStyle/>
          <a:p>
            <a:pPr marL="0" indent="0">
              <a:buNone/>
            </a:pPr>
            <a:endParaRPr lang="nl-NL" sz="3000" b="0" i="0" u="none" strike="noStrike" dirty="0">
              <a:solidFill>
                <a:srgbClr val="3D3D3D"/>
              </a:solidFill>
              <a:effectLst/>
            </a:endParaRPr>
          </a:p>
          <a:p>
            <a:r>
              <a:rPr lang="nl-NL" sz="3000" dirty="0"/>
              <a:t>Rechtvaardig wandelen is o.a. het opstellen van de juiste verhouding tot medemensen, wandelend in Gods wegen </a:t>
            </a:r>
          </a:p>
          <a:p>
            <a:r>
              <a:rPr lang="nl-NL" sz="3000" dirty="0"/>
              <a:t>Godvruchtig is heilig wandelen, met diep ontzag voor God, zich laten bepalen door Hem</a:t>
            </a:r>
          </a:p>
          <a:p>
            <a:r>
              <a:rPr lang="nl-NL" sz="3000" dirty="0"/>
              <a:t>Wat is er heerlijker dan leven tot Zijn eer?</a:t>
            </a:r>
          </a:p>
          <a:p>
            <a:r>
              <a:rPr lang="nl-NL" sz="3000" dirty="0"/>
              <a:t>Dit alles in en ondanks deze boze wereld</a:t>
            </a:r>
          </a:p>
          <a:p>
            <a:r>
              <a:rPr lang="nl-NL" sz="3000" dirty="0"/>
              <a:t>De wereld en tijd waarin we nu leven, is een zeer boze tijd die bepaald wordt door het nu, maar die ook snel voorbij zal gaan</a:t>
            </a:r>
          </a:p>
          <a:p>
            <a:r>
              <a:rPr lang="nl-NL" sz="3000" dirty="0"/>
              <a:t>In deze tegenwoordige wereld is Gods genade verschenen, als een onderpand van wat nog gaat komen</a:t>
            </a:r>
          </a:p>
          <a:p>
            <a:r>
              <a:rPr lang="nl-NL" sz="3000" dirty="0"/>
              <a:t>De gemeente mag daarvan getuigenis afleggen, in woord en daad</a:t>
            </a:r>
          </a:p>
        </p:txBody>
      </p:sp>
    </p:spTree>
    <p:extLst>
      <p:ext uri="{BB962C8B-B14F-4D97-AF65-F5344CB8AC3E}">
        <p14:creationId xmlns:p14="http://schemas.microsoft.com/office/powerpoint/2010/main" val="123581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A37A295-BA10-EADA-923E-896FEA8238B1}"/>
              </a:ext>
            </a:extLst>
          </p:cNvPr>
          <p:cNvSpPr>
            <a:spLocks noGrp="1"/>
          </p:cNvSpPr>
          <p:nvPr>
            <p:ph idx="1"/>
          </p:nvPr>
        </p:nvSpPr>
        <p:spPr>
          <a:xfrm>
            <a:off x="0" y="0"/>
            <a:ext cx="12192000" cy="6858000"/>
          </a:xfrm>
        </p:spPr>
        <p:txBody>
          <a:bodyPr>
            <a:normAutofit/>
          </a:bodyPr>
          <a:lstStyle/>
          <a:p>
            <a:pPr marL="0" indent="0">
              <a:buNone/>
            </a:pPr>
            <a:endParaRPr lang="nl-NL" sz="3000" b="0" i="0" u="none" strike="noStrike" dirty="0">
              <a:solidFill>
                <a:srgbClr val="3D3D3D"/>
              </a:solidFill>
              <a:effectLst/>
            </a:endParaRPr>
          </a:p>
          <a:p>
            <a:r>
              <a:rPr lang="nl-NL" sz="3000" dirty="0"/>
              <a:t>Het christelijk leven speelt zich af tussen de tijden</a:t>
            </a:r>
          </a:p>
          <a:p>
            <a:r>
              <a:rPr lang="nl-NL" sz="3000" dirty="0"/>
              <a:t>Uit de twee verschijningen van de Heere Jezus mag de gemeente kracht en troost putten</a:t>
            </a:r>
          </a:p>
          <a:p>
            <a:r>
              <a:rPr lang="nl-NL" sz="3000" dirty="0"/>
              <a:t>Het leven is niet zinloos, want er is hoop!</a:t>
            </a:r>
          </a:p>
          <a:p>
            <a:r>
              <a:rPr lang="nl-NL" sz="3000" dirty="0"/>
              <a:t>Daarom is het zo belangrijk dat Titus de gemeente daar steeds op wijst, ook op de tweede komst van de grote God en onze Zaligmaker</a:t>
            </a:r>
          </a:p>
          <a:p>
            <a:r>
              <a:rPr lang="nl-NL" sz="3000" dirty="0"/>
              <a:t>De gemeente mag deze heerlijke en gelukzalige hoop hebben, maar dient er dan ook uit te leven: verwachten</a:t>
            </a:r>
          </a:p>
          <a:p>
            <a:r>
              <a:rPr lang="nl-NL" sz="3000" dirty="0"/>
              <a:t>Verwachtend = </a:t>
            </a:r>
            <a:r>
              <a:rPr lang="el-GR" sz="3000" b="1" i="1" dirty="0" err="1"/>
              <a:t>προσδέχομαι</a:t>
            </a:r>
            <a:r>
              <a:rPr lang="nl-NL" sz="3000" dirty="0"/>
              <a:t> = </a:t>
            </a:r>
            <a:r>
              <a:rPr lang="nl-NL" sz="3000" i="1" dirty="0"/>
              <a:t>pros-</a:t>
            </a:r>
            <a:r>
              <a:rPr lang="nl-NL" sz="3000" i="1" dirty="0" err="1"/>
              <a:t>dechomai</a:t>
            </a:r>
            <a:r>
              <a:rPr lang="nl-NL" sz="3000" dirty="0"/>
              <a:t> (G4327)</a:t>
            </a:r>
          </a:p>
          <a:p>
            <a:r>
              <a:rPr lang="nl-NL" sz="3000" dirty="0"/>
              <a:t>Het werkwoord </a:t>
            </a:r>
            <a:r>
              <a:rPr lang="nl-NL" sz="3000" i="1" dirty="0"/>
              <a:t>pros-</a:t>
            </a:r>
            <a:r>
              <a:rPr lang="nl-NL" sz="3000" i="1" dirty="0" err="1"/>
              <a:t>dechomai</a:t>
            </a:r>
            <a:r>
              <a:rPr lang="nl-NL" sz="3000" dirty="0"/>
              <a:t> betekent: (1) gastvrij ontvangen, bereidwillig aannemen of aanvaarden en (2) verwachten en wachten op</a:t>
            </a:r>
          </a:p>
        </p:txBody>
      </p:sp>
    </p:spTree>
    <p:extLst>
      <p:ext uri="{BB962C8B-B14F-4D97-AF65-F5344CB8AC3E}">
        <p14:creationId xmlns:p14="http://schemas.microsoft.com/office/powerpoint/2010/main" val="342884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A37A295-BA10-EADA-923E-896FEA8238B1}"/>
              </a:ext>
            </a:extLst>
          </p:cNvPr>
          <p:cNvSpPr>
            <a:spLocks noGrp="1"/>
          </p:cNvSpPr>
          <p:nvPr>
            <p:ph idx="1"/>
          </p:nvPr>
        </p:nvSpPr>
        <p:spPr>
          <a:xfrm>
            <a:off x="0" y="0"/>
            <a:ext cx="12192000" cy="6858000"/>
          </a:xfrm>
        </p:spPr>
        <p:txBody>
          <a:bodyPr>
            <a:normAutofit/>
          </a:bodyPr>
          <a:lstStyle/>
          <a:p>
            <a:pPr marL="0" indent="0">
              <a:buNone/>
            </a:pPr>
            <a:br>
              <a:rPr lang="nl-NL" sz="3000" b="0" i="0" u="none" strike="noStrike" dirty="0">
                <a:solidFill>
                  <a:srgbClr val="3D3D3D"/>
                </a:solidFill>
                <a:effectLst/>
              </a:rPr>
            </a:br>
            <a:endParaRPr lang="nl-NL" sz="3000" b="0" i="0" u="none" strike="noStrike" dirty="0">
              <a:solidFill>
                <a:srgbClr val="3D3D3D"/>
              </a:solidFill>
              <a:effectLst/>
            </a:endParaRPr>
          </a:p>
          <a:p>
            <a:r>
              <a:rPr lang="nl-NL" sz="3000" dirty="0"/>
              <a:t>Hoop is de zekerheid over de toekomst, geen doemdenken, maar </a:t>
            </a:r>
            <a:r>
              <a:rPr lang="nl-NL" sz="3000" dirty="0" err="1"/>
              <a:t>roemdenken</a:t>
            </a:r>
            <a:r>
              <a:rPr lang="nl-NL" sz="3000" dirty="0"/>
              <a:t> of kom-denken</a:t>
            </a:r>
          </a:p>
          <a:p>
            <a:r>
              <a:rPr lang="nl-NL" sz="3000" dirty="0"/>
              <a:t>Eens zal de heerlijkheid, die bij de eerste komst van Jezus Christus nog verhuld was, ten volle schijnen en openbaar worden</a:t>
            </a:r>
          </a:p>
          <a:p>
            <a:r>
              <a:rPr lang="nl-NL" sz="3000" dirty="0"/>
              <a:t>Op deze heerlijkheid mag de gemeente gericht zijn, uit deze heerlijkheid mag ze nu al leven, ook al zij het nu nog in onvolmaaktheid</a:t>
            </a:r>
          </a:p>
          <a:p>
            <a:r>
              <a:rPr lang="nl-NL" sz="3000" dirty="0"/>
              <a:t>Haar leven is met Christus verborgen in God (</a:t>
            </a:r>
            <a:r>
              <a:rPr lang="nl-NL" sz="3000" b="1" dirty="0"/>
              <a:t>Kol. 3:3</a:t>
            </a:r>
            <a:r>
              <a:rPr lang="nl-NL" sz="3000" dirty="0"/>
              <a:t>)</a:t>
            </a:r>
          </a:p>
          <a:p>
            <a:r>
              <a:rPr lang="nl-NL" sz="3000" dirty="0"/>
              <a:t>Verborgen betekent dat dit leven bij God veilig en zeker wordt bewaard</a:t>
            </a:r>
          </a:p>
          <a:p>
            <a:r>
              <a:rPr lang="nl-NL" sz="3000" dirty="0"/>
              <a:t>Straks zal dit leven in volle heerlijkheid zichtbaar worden (</a:t>
            </a:r>
            <a:r>
              <a:rPr lang="nl-NL" sz="3000" b="1" dirty="0"/>
              <a:t>1 Joh. 3:1-3</a:t>
            </a:r>
            <a:r>
              <a:rPr lang="nl-NL" sz="3000" dirty="0"/>
              <a:t>)</a:t>
            </a:r>
          </a:p>
          <a:p>
            <a:r>
              <a:rPr lang="nl-NL" sz="3000" dirty="0"/>
              <a:t>De Heere Jezus wordt ook aangeduid als de grote God</a:t>
            </a:r>
          </a:p>
        </p:txBody>
      </p:sp>
    </p:spTree>
    <p:extLst>
      <p:ext uri="{BB962C8B-B14F-4D97-AF65-F5344CB8AC3E}">
        <p14:creationId xmlns:p14="http://schemas.microsoft.com/office/powerpoint/2010/main" val="102548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1762</TotalTime>
  <Words>3220</Words>
  <Application>Microsoft Macintosh PowerPoint</Application>
  <PresentationFormat>Breedbeeld</PresentationFormat>
  <Paragraphs>168</Paragraphs>
  <Slides>42</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42</vt:i4>
      </vt:variant>
    </vt:vector>
  </HeadingPairs>
  <TitlesOfParts>
    <vt:vector size="47" baseType="lpstr">
      <vt:lpstr>Arial</vt:lpstr>
      <vt:lpstr>Calibri</vt:lpstr>
      <vt:lpstr>Calibri Light</vt:lpstr>
      <vt:lpstr>Wingdings</vt:lpstr>
      <vt:lpstr>Kantoorthema</vt:lpstr>
      <vt:lpstr>De gemeente van de Heere Jezus maakt zich klaar voor vertrek!</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gemeente van de Heere Jezus maakt zich klaar voor vertrek!</dc:title>
  <dc:creator>Kenneth van Someren Brand</dc:creator>
  <cp:lastModifiedBy>Kenneth van Someren Brand</cp:lastModifiedBy>
  <cp:revision>2</cp:revision>
  <dcterms:created xsi:type="dcterms:W3CDTF">2023-10-18T06:50:37Z</dcterms:created>
  <dcterms:modified xsi:type="dcterms:W3CDTF">2023-10-19T14:13:54Z</dcterms:modified>
</cp:coreProperties>
</file>