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634" r:id="rId2"/>
    <p:sldId id="362" r:id="rId3"/>
    <p:sldId id="655" r:id="rId4"/>
    <p:sldId id="662" r:id="rId5"/>
    <p:sldId id="671" r:id="rId6"/>
    <p:sldId id="670" r:id="rId7"/>
    <p:sldId id="645" r:id="rId8"/>
    <p:sldId id="651" r:id="rId9"/>
    <p:sldId id="647" r:id="rId10"/>
    <p:sldId id="689" r:id="rId11"/>
    <p:sldId id="294" r:id="rId12"/>
    <p:sldId id="665" r:id="rId13"/>
    <p:sldId id="295" r:id="rId14"/>
    <p:sldId id="641" r:id="rId15"/>
    <p:sldId id="667" r:id="rId16"/>
    <p:sldId id="691" r:id="rId17"/>
    <p:sldId id="642" r:id="rId18"/>
    <p:sldId id="692" r:id="rId1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7B29-E393-4A1E-BE16-64BABB7DAB77}" type="datetimeFigureOut">
              <a:rPr lang="nl-NL" smtClean="0"/>
              <a:t>5-10-2025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F865E-842E-40E6-9100-B457F1845F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0624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9FB283-09B8-5721-6B21-56E47201DE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37E8875-93E5-6190-E0CE-FC3F881FB4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7A425BB-C73D-98C6-C761-2A75B924A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D259B-3D62-41B4-87A6-48FB4C0CDA6E}" type="datetimeFigureOut">
              <a:rPr lang="nl-NL" smtClean="0"/>
              <a:t>5-10-2025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A3059CC-A66A-D3B8-6553-23AFA36B4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6622328-0B32-95D5-A0B5-611BA71F7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B5E36-3D1C-4820-9CF2-ABAC527CCD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165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99E2D6-FD04-B420-9F95-429F0DCE6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8708B1D-24CE-CEF5-1F80-60725B3CEB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AB1EA6-84DB-9BBC-A31F-E8DFE31DF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D259B-3D62-41B4-87A6-48FB4C0CDA6E}" type="datetimeFigureOut">
              <a:rPr lang="nl-NL" smtClean="0"/>
              <a:t>5-10-2025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2A221F9-559F-7BFB-C096-7C3759AC1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17F95F6-0CF5-F237-4825-A56234563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B5E36-3D1C-4820-9CF2-ABAC527CCD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5C3E59E4-292F-943F-E585-A180BA5EB8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C8D6215-581C-B8AD-F385-B45CCC427F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7852078-41EB-C67C-9CB2-A15514385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D259B-3D62-41B4-87A6-48FB4C0CDA6E}" type="datetimeFigureOut">
              <a:rPr lang="nl-NL" smtClean="0"/>
              <a:t>5-10-2025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ECD83B9-49BD-74E2-4170-347F6F6BA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D71967C-CC76-0A7B-694D-7BAEED874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B5E36-3D1C-4820-9CF2-ABAC527CCD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1033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2BA47D-86CC-29C0-053A-4D24E0300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9D149DA-553F-325C-F1A6-B16ABB5BA5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97C8078-8B10-4ABB-F714-6D1F53EE9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D259B-3D62-41B4-87A6-48FB4C0CDA6E}" type="datetimeFigureOut">
              <a:rPr lang="nl-NL" smtClean="0"/>
              <a:t>5-10-2025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6A7A138-22D4-C3A2-41C4-A9AC7103E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D403C2D-2203-4565-54EA-82038AE2D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B5E36-3D1C-4820-9CF2-ABAC527CCD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737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B3D9CA-9F09-13D4-6838-21E567304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6C3E19D-DB32-5D1E-6C82-7BD0FBDA94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F42A5E8-CA4F-4F33-6F34-68353CA6E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D259B-3D62-41B4-87A6-48FB4C0CDA6E}" type="datetimeFigureOut">
              <a:rPr lang="nl-NL" smtClean="0"/>
              <a:t>5-10-2025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0475BA8-AA59-4F1D-D716-537DA50B8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C1FD044-2FA9-E00B-8E35-1C645E230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B5E36-3D1C-4820-9CF2-ABAC527CCD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3306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87D970-B9C4-C574-AB89-29938581E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25C5A7B-A07C-EAAF-C94D-5635ECC55C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BA4BF31-55F6-B54B-114F-ED3F40A583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33A5CA0-C769-E52C-489F-D63251A0A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D259B-3D62-41B4-87A6-48FB4C0CDA6E}" type="datetimeFigureOut">
              <a:rPr lang="nl-NL" smtClean="0"/>
              <a:t>5-10-2025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37FC9BB-CF9D-DB02-E33B-593B37AA2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030F1AD-E329-032B-552A-737D9C183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B5E36-3D1C-4820-9CF2-ABAC527CCD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7042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14B00C-5718-DDA2-C1C8-EECBF7582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B7C9710-F565-4DE3-F4E1-BEB9FDE332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70FA70B-E723-D4B7-5203-43674D7DA3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E8C0FD0B-9431-6F63-0269-0D9193032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C82A311-399E-2F2F-8CC0-3FF6020D8A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88A1C98-011B-CF0A-AE9A-99361A88C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D259B-3D62-41B4-87A6-48FB4C0CDA6E}" type="datetimeFigureOut">
              <a:rPr lang="nl-NL" smtClean="0"/>
              <a:t>5-10-2025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9BFFEC9-47C0-9698-2F17-064AB7934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B7FFD080-8CB4-D3D5-4C82-D2066679B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B5E36-3D1C-4820-9CF2-ABAC527CCD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2313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EE4FF5-1703-4777-7ADB-67C660A8E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4FEFE96-AA51-2C21-9F98-BA99A932C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D259B-3D62-41B4-87A6-48FB4C0CDA6E}" type="datetimeFigureOut">
              <a:rPr lang="nl-NL" smtClean="0"/>
              <a:t>5-10-2025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B27CE0A-7E93-2AE7-F358-C1B4B5582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74C1190-255D-E6A6-AB3B-CE2FCDCFF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B5E36-3D1C-4820-9CF2-ABAC527CCD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2242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5E6F4371-EF92-036F-CE89-3DE98CE0E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D259B-3D62-41B4-87A6-48FB4C0CDA6E}" type="datetimeFigureOut">
              <a:rPr lang="nl-NL" smtClean="0"/>
              <a:t>5-10-2025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08DB8CE-969C-E195-E4F0-2B83C867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B6F9B7D-865D-738E-CBB9-49E1671D7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B5E36-3D1C-4820-9CF2-ABAC527CCD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005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78D2CD-73BE-1A2D-6505-FA98BC70A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A561CAC-B192-BAC1-B4C9-0D92BEB9C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1C3EC1F-DF3E-14A3-4A6B-3045577474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61B526E-ACF4-A0E8-FFA9-04D9472B7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D259B-3D62-41B4-87A6-48FB4C0CDA6E}" type="datetimeFigureOut">
              <a:rPr lang="nl-NL" smtClean="0"/>
              <a:t>5-10-2025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017DCD1-4CEB-25B9-418F-68916D4B7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168FDB7-A69F-74DA-BA48-ED37BA80F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B5E36-3D1C-4820-9CF2-ABAC527CCD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9110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426783-21E2-B7D8-39BF-2593991EA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14F4F48-949B-01A3-31F7-CADB2DE3AB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C078792-AE1D-3650-F9F7-5FFD159FB5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854E0BA-67D2-9382-694E-9F35FDF1A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D259B-3D62-41B4-87A6-48FB4C0CDA6E}" type="datetimeFigureOut">
              <a:rPr lang="nl-NL" smtClean="0"/>
              <a:t>5-10-2025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F842766-0236-996C-D6E8-F7EB68210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5BC027D-E17A-3850-904A-5F415ED47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B5E36-3D1C-4820-9CF2-ABAC527CCD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4054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99255BE-7FD0-4D54-74CC-61E80912F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D8459E4-A677-488D-7D47-6B3344F538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E0E9FC9-D41C-5E30-C19F-D57AF5BB48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D259B-3D62-41B4-87A6-48FB4C0CDA6E}" type="datetimeFigureOut">
              <a:rPr lang="nl-NL" smtClean="0"/>
              <a:t>5-10-2025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ED1A98D-3AA2-5310-EB38-E16ABCC2EC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3AEF61A-C003-41A6-AC7E-21322D06A9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B5E36-3D1C-4820-9CF2-ABAC527CCD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1424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3AAEBA-DF9C-2E58-702F-D740F8053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AC1BC87-87DA-4221-3DE0-BC8B61991D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92E0D488-C26A-0E62-A4BC-B78DC6D7AE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9819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118968A6-CD31-87FC-14FA-FF71BA561C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65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02F40AE-6059-C265-1DAE-EF319F2CD3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7000" y="845430"/>
            <a:ext cx="6858000" cy="4429180"/>
          </a:xfrm>
        </p:spPr>
        <p:txBody>
          <a:bodyPr anchor="ctr">
            <a:normAutofit/>
          </a:bodyPr>
          <a:lstStyle/>
          <a:p>
            <a:r>
              <a:rPr lang="nl-NL" sz="4900" i="1" dirty="0"/>
              <a:t>Het </a:t>
            </a:r>
            <a:r>
              <a:rPr lang="nl-NL" sz="4900" i="1" u="sng" dirty="0"/>
              <a:t>Koninkrijk</a:t>
            </a:r>
            <a:r>
              <a:rPr lang="nl-NL" sz="4900" i="1" dirty="0"/>
              <a:t> in het</a:t>
            </a:r>
            <a:br>
              <a:rPr lang="nl-NL" sz="4900" i="1" dirty="0"/>
            </a:br>
            <a:r>
              <a:rPr lang="nl-NL" sz="4900" b="1" i="1" dirty="0"/>
              <a:t>Nieuwe Testament</a:t>
            </a:r>
            <a:br>
              <a:rPr lang="nl-NL" sz="5300" i="1" dirty="0"/>
            </a:br>
            <a:br>
              <a:rPr lang="nl-NL" sz="5300" dirty="0"/>
            </a:br>
            <a:r>
              <a:rPr lang="nl-NL" sz="7200" dirty="0"/>
              <a:t>Het Koninkrijk </a:t>
            </a:r>
            <a:br>
              <a:rPr lang="nl-NL" sz="7200" dirty="0"/>
            </a:br>
            <a:r>
              <a:rPr lang="nl-NL" sz="7200" dirty="0"/>
              <a:t>van God</a:t>
            </a:r>
            <a:endParaRPr lang="nl-NL" sz="6300" dirty="0">
              <a:solidFill>
                <a:srgbClr val="FF0000"/>
              </a:solidFill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7B3BB25-BFA4-0031-1178-5455DF1E5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12920" y="5685868"/>
            <a:ext cx="3566160" cy="760874"/>
          </a:xfrm>
        </p:spPr>
        <p:txBody>
          <a:bodyPr anchor="ctr">
            <a:normAutofit/>
          </a:bodyPr>
          <a:lstStyle/>
          <a:p>
            <a:r>
              <a:rPr lang="nl-NL" sz="3600" dirty="0"/>
              <a:t>Levi Shane Sminia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726DF50-CCB2-3F90-4E36-845C5D653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2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61462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DECF1E-B666-3EC2-7A43-E0C1D9885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3563F8E-2CBE-CE71-18A8-8041471D0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F76EC1C5-9C32-2208-E399-D040E5FBF7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9819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8E4CF77E-743F-4A13-B228-546092CD12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65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7B56468-D398-4E28-EDED-DA5C9BC81E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7000" y="845430"/>
            <a:ext cx="6858000" cy="4429180"/>
          </a:xfrm>
        </p:spPr>
        <p:txBody>
          <a:bodyPr anchor="ctr">
            <a:normAutofit/>
          </a:bodyPr>
          <a:lstStyle/>
          <a:p>
            <a:r>
              <a:rPr lang="nl-NL" sz="4900" i="1" dirty="0"/>
              <a:t>Het </a:t>
            </a:r>
            <a:r>
              <a:rPr lang="nl-NL" sz="4900" i="1" u="sng" dirty="0"/>
              <a:t>Koninkrijk</a:t>
            </a:r>
            <a:r>
              <a:rPr lang="nl-NL" sz="4900" i="1" dirty="0"/>
              <a:t> in het</a:t>
            </a:r>
            <a:br>
              <a:rPr lang="nl-NL" sz="4900" i="1" dirty="0"/>
            </a:br>
            <a:r>
              <a:rPr lang="nl-NL" sz="4900" b="1" i="1" dirty="0"/>
              <a:t>Nieuwe Testament</a:t>
            </a:r>
            <a:br>
              <a:rPr lang="nl-NL" sz="5300" i="1" dirty="0"/>
            </a:br>
            <a:br>
              <a:rPr lang="nl-NL" sz="5300" dirty="0"/>
            </a:br>
            <a:r>
              <a:rPr lang="nl-NL" sz="7200" dirty="0"/>
              <a:t>Het Koninkrijk </a:t>
            </a:r>
            <a:br>
              <a:rPr lang="nl-NL" sz="7200" dirty="0"/>
            </a:br>
            <a:r>
              <a:rPr lang="nl-NL" sz="7200" dirty="0"/>
              <a:t>van God</a:t>
            </a:r>
            <a:endParaRPr lang="nl-NL" sz="6300" dirty="0">
              <a:solidFill>
                <a:srgbClr val="FF0000"/>
              </a:solidFill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7D380E5-DA71-F9A2-57D7-9C0C023AEE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12920" y="5685868"/>
            <a:ext cx="3566160" cy="760874"/>
          </a:xfrm>
        </p:spPr>
        <p:txBody>
          <a:bodyPr anchor="ctr">
            <a:normAutofit/>
          </a:bodyPr>
          <a:lstStyle/>
          <a:p>
            <a:r>
              <a:rPr lang="nl-NL" sz="3600" dirty="0"/>
              <a:t>Levi Shane Sminia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DDAF14E-B7C7-F5B3-A118-55C7122AD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2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43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F046743-708A-EF89-C29E-0ADE6D182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439" y="2031081"/>
            <a:ext cx="11231122" cy="4130233"/>
          </a:xfrm>
        </p:spPr>
        <p:txBody>
          <a:bodyPr>
            <a:normAutofit/>
          </a:bodyPr>
          <a:lstStyle/>
          <a:p>
            <a:r>
              <a:rPr lang="nl-NL" sz="3300" dirty="0"/>
              <a:t>De oprichting van Koninkrijk is toekomstige gebeurtenis: in Mattheüs 28 spreekt Christus </a:t>
            </a:r>
            <a:r>
              <a:rPr lang="nl-NL" sz="3300" b="1" dirty="0"/>
              <a:t>NIET</a:t>
            </a:r>
            <a:r>
              <a:rPr lang="nl-NL" sz="3300" dirty="0"/>
              <a:t> over de engelen en over de vergelding.</a:t>
            </a:r>
          </a:p>
          <a:p>
            <a:r>
              <a:rPr lang="nl-NL" sz="3300" dirty="0"/>
              <a:t>Hij spreekt </a:t>
            </a:r>
            <a:r>
              <a:rPr lang="nl-NL" sz="3300" b="1" dirty="0"/>
              <a:t>wél</a:t>
            </a:r>
            <a:r>
              <a:rPr lang="nl-NL" sz="3300" dirty="0"/>
              <a:t> over het feit, dat sommigen van hen die bij Hem waren, Hem zouden zien komen in zijn koninkrijk.</a:t>
            </a:r>
          </a:p>
          <a:p>
            <a:r>
              <a:rPr lang="nl-NL" sz="3300" dirty="0"/>
              <a:t>Vergelijking </a:t>
            </a:r>
            <a:r>
              <a:rPr lang="nl-NL" sz="3300" b="1" dirty="0"/>
              <a:t>Mattheüs 12:28</a:t>
            </a:r>
            <a:r>
              <a:rPr lang="nl-NL" sz="3300" dirty="0"/>
              <a:t>: de Here Jezus zegt dat koninkrijk Gods tot volk gekomen was; die woorden zijn </a:t>
            </a:r>
            <a:r>
              <a:rPr lang="nl-NL" sz="3300" b="1" dirty="0"/>
              <a:t>niet letterlijk </a:t>
            </a:r>
            <a:r>
              <a:rPr lang="nl-NL" sz="3300" dirty="0"/>
              <a:t>bedoeld, want het koninkrijk </a:t>
            </a:r>
            <a:r>
              <a:rPr lang="nl-NL" sz="3300" b="1" dirty="0"/>
              <a:t>in volle zin is toen niet opgericht</a:t>
            </a:r>
            <a:r>
              <a:rPr lang="nl-NL" sz="3300" dirty="0"/>
              <a:t>!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E4DA2B82-6673-F3EC-8E3A-2D5520353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671" y="310697"/>
            <a:ext cx="11108658" cy="1502669"/>
          </a:xfrm>
        </p:spPr>
        <p:txBody>
          <a:bodyPr>
            <a:normAutofit/>
          </a:bodyPr>
          <a:lstStyle/>
          <a:p>
            <a:pPr algn="ctr"/>
            <a:r>
              <a:rPr lang="nl-NL" b="1" dirty="0"/>
              <a:t>Eerst ‘voorproef’ van Koninkrijk, maar de </a:t>
            </a:r>
            <a:br>
              <a:rPr lang="nl-NL" b="1" dirty="0"/>
            </a:br>
            <a:r>
              <a:rPr lang="nl-NL" b="1" dirty="0"/>
              <a:t>oprichting Koninkrijk zal in toekomst plaatsvinden</a:t>
            </a:r>
          </a:p>
        </p:txBody>
      </p:sp>
    </p:spTree>
    <p:extLst>
      <p:ext uri="{BB962C8B-B14F-4D97-AF65-F5344CB8AC3E}">
        <p14:creationId xmlns:p14="http://schemas.microsoft.com/office/powerpoint/2010/main" val="1079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E1C36-6CBD-E6E2-AEC5-D4A4924B4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7E9F3E-8DBA-C4F8-456E-CA28EF046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671" y="310697"/>
            <a:ext cx="11108658" cy="1502669"/>
          </a:xfrm>
        </p:spPr>
        <p:txBody>
          <a:bodyPr>
            <a:normAutofit/>
          </a:bodyPr>
          <a:lstStyle/>
          <a:p>
            <a:pPr algn="ctr"/>
            <a:r>
              <a:rPr lang="nl-NL" b="1" dirty="0"/>
              <a:t>Eerst ‘voorproef’ van Koninkrijk, maar de </a:t>
            </a:r>
            <a:br>
              <a:rPr lang="nl-NL" b="1" dirty="0"/>
            </a:br>
            <a:r>
              <a:rPr lang="nl-NL" b="1" dirty="0"/>
              <a:t>oprichting Koninkrijk zal in toekomst plaatsvinden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5ECEBD8-CD7A-7F47-DD87-4D45B152F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126" y="2046514"/>
            <a:ext cx="11023747" cy="4147458"/>
          </a:xfrm>
        </p:spPr>
        <p:txBody>
          <a:bodyPr>
            <a:normAutofit/>
          </a:bodyPr>
          <a:lstStyle/>
          <a:p>
            <a:r>
              <a:rPr lang="nl-NL" sz="3300" dirty="0"/>
              <a:t>Maar één van de kenmerken van het Koninkrijk, de </a:t>
            </a:r>
            <a:r>
              <a:rPr lang="nl-NL" sz="3300" b="1" dirty="0"/>
              <a:t>onderwerping van de satan</a:t>
            </a:r>
            <a:r>
              <a:rPr lang="nl-NL" sz="3300" dirty="0"/>
              <a:t>, werd toen wel aanschouwd; in die zin was het koninkrijk wél tot het volk gekomen.</a:t>
            </a:r>
          </a:p>
          <a:p>
            <a:r>
              <a:rPr lang="nl-NL" sz="3300" dirty="0"/>
              <a:t>Welnu, zo is het ook met </a:t>
            </a:r>
            <a:r>
              <a:rPr lang="nl-NL" sz="3300" dirty="0">
                <a:highlight>
                  <a:srgbClr val="FFFF00"/>
                </a:highlight>
              </a:rPr>
              <a:t>Mattheüs 16:28</a:t>
            </a:r>
            <a:r>
              <a:rPr lang="nl-NL" sz="3300" dirty="0"/>
              <a:t>: de heerlijkheid van het koninkrijk werd gezien in de verheerlijking op de berg. </a:t>
            </a:r>
          </a:p>
          <a:p>
            <a:r>
              <a:rPr lang="nl-NL" sz="3300" dirty="0"/>
              <a:t>De drie discipelen (Petrus, Johannes, Jakobus) kregen een </a:t>
            </a:r>
            <a:r>
              <a:rPr lang="nl-NL" sz="3300" b="1" dirty="0">
                <a:highlight>
                  <a:srgbClr val="FFFF00"/>
                </a:highlight>
              </a:rPr>
              <a:t>voorproef</a:t>
            </a:r>
            <a:r>
              <a:rPr lang="nl-NL" sz="3300" dirty="0"/>
              <a:t> van wat het komen van Christus in zijn Koninkrijk inhield.</a:t>
            </a:r>
          </a:p>
        </p:txBody>
      </p:sp>
    </p:spTree>
    <p:extLst>
      <p:ext uri="{BB962C8B-B14F-4D97-AF65-F5344CB8AC3E}">
        <p14:creationId xmlns:p14="http://schemas.microsoft.com/office/powerpoint/2010/main" val="4217049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C63A81-C8FE-ED0C-5FAC-7E53A8B98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467867"/>
            <a:ext cx="10515600" cy="1325563"/>
          </a:xfrm>
        </p:spPr>
        <p:txBody>
          <a:bodyPr/>
          <a:lstStyle/>
          <a:p>
            <a:pPr algn="ctr"/>
            <a:r>
              <a:rPr lang="nl-NL" b="1" dirty="0"/>
              <a:t>De ‘verheerlijking op de berg’ als voorsmaak van Christus’ kracht en komst: het Koninkrijk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9E6ACFE-CA80-1AB2-9C49-DDC8BFC2A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455" y="2038795"/>
            <a:ext cx="10971086" cy="4351338"/>
          </a:xfrm>
        </p:spPr>
        <p:txBody>
          <a:bodyPr>
            <a:normAutofit/>
          </a:bodyPr>
          <a:lstStyle/>
          <a:p>
            <a:r>
              <a:rPr lang="nl-NL" dirty="0"/>
              <a:t>In alle drie de evangeliën gaat de uitdrukking over het 'niet sterven....' vooraf aan het verslag van de </a:t>
            </a:r>
            <a:r>
              <a:rPr lang="nl-NL" b="1" dirty="0"/>
              <a:t>verheerlijking op de berg</a:t>
            </a:r>
            <a:r>
              <a:rPr lang="nl-NL" dirty="0"/>
              <a:t>, die een voorsmaak geeft van het komende Koninkrijk.</a:t>
            </a:r>
          </a:p>
          <a:p>
            <a:r>
              <a:rPr lang="nl-NL" dirty="0"/>
              <a:t>Op dat moment werd </a:t>
            </a:r>
            <a:r>
              <a:rPr lang="nl-NL" b="1" dirty="0"/>
              <a:t>Christus verheerlijkt en werd zijn koninklijke glorie</a:t>
            </a:r>
            <a:r>
              <a:rPr lang="nl-NL" dirty="0"/>
              <a:t> gezien; de Zoon des Mensen werd </a:t>
            </a:r>
            <a:r>
              <a:rPr lang="nl-NL" u="sng" dirty="0"/>
              <a:t>daar</a:t>
            </a:r>
            <a:r>
              <a:rPr lang="nl-NL" dirty="0"/>
              <a:t> en </a:t>
            </a:r>
            <a:r>
              <a:rPr lang="nl-NL" u="sng" dirty="0"/>
              <a:t>toen</a:t>
            </a:r>
            <a:r>
              <a:rPr lang="nl-NL" dirty="0"/>
              <a:t> gezien als komend in zijn koninkrijk </a:t>
            </a:r>
            <a:r>
              <a:rPr lang="nl-NL" dirty="0">
                <a:sym typeface="Wingdings" panose="05000000000000000000" pitchFamily="2" charset="2"/>
              </a:rPr>
              <a:t> </a:t>
            </a:r>
            <a:r>
              <a:rPr lang="nl-NL" dirty="0"/>
              <a:t>Daar werd de kracht en glorie van dat rijk gezien. </a:t>
            </a:r>
          </a:p>
          <a:p>
            <a:r>
              <a:rPr lang="nl-NL" dirty="0"/>
              <a:t>In </a:t>
            </a:r>
            <a:r>
              <a:rPr lang="nl-NL" b="1" dirty="0">
                <a:highlight>
                  <a:srgbClr val="FFFF00"/>
                </a:highlight>
              </a:rPr>
              <a:t>2 Petrus 1:16</a:t>
            </a:r>
            <a:r>
              <a:rPr lang="nl-NL" dirty="0"/>
              <a:t>: Petrus spreekt over de kracht en de komst van Christus, waarvan profeten gesproken hebben, hij betuigt dat hij ooggetuige is geweest van Christus’ majesteit </a:t>
            </a:r>
            <a:r>
              <a:rPr lang="nl-NL" dirty="0">
                <a:sym typeface="Wingdings" panose="05000000000000000000" pitchFamily="2" charset="2"/>
              </a:rPr>
              <a:t></a:t>
            </a:r>
            <a:r>
              <a:rPr lang="nl-NL" dirty="0"/>
              <a:t> verwijzing verheerlijking op de berg. </a:t>
            </a:r>
          </a:p>
        </p:txBody>
      </p:sp>
    </p:spTree>
    <p:extLst>
      <p:ext uri="{BB962C8B-B14F-4D97-AF65-F5344CB8AC3E}">
        <p14:creationId xmlns:p14="http://schemas.microsoft.com/office/powerpoint/2010/main" val="725637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DE6B38-27EF-6B19-7F57-F22853D8C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6" y="495753"/>
            <a:ext cx="11212285" cy="1431018"/>
          </a:xfrm>
        </p:spPr>
        <p:txBody>
          <a:bodyPr>
            <a:normAutofit/>
          </a:bodyPr>
          <a:lstStyle/>
          <a:p>
            <a:pPr algn="ctr"/>
            <a:r>
              <a:rPr lang="nl-NL" b="1" dirty="0"/>
              <a:t>Het ‘toetreden’ tot de geestelijke sfeer van dit ‘verborgen’ Koninkrijk ging/gaat langs de weg van: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BDC19B-8BC3-5797-F14A-7A1980E33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1" y="2155372"/>
            <a:ext cx="11038113" cy="4206875"/>
          </a:xfrm>
        </p:spPr>
        <p:txBody>
          <a:bodyPr>
            <a:normAutofit/>
          </a:bodyPr>
          <a:lstStyle/>
          <a:p>
            <a:pPr fontAlgn="base"/>
            <a:r>
              <a:rPr lang="nl-NL" sz="3200" dirty="0"/>
              <a:t>Verschillende </a:t>
            </a:r>
            <a:r>
              <a:rPr lang="nl-NL" sz="3200" b="1" dirty="0"/>
              <a:t>elementen</a:t>
            </a:r>
            <a:r>
              <a:rPr lang="nl-NL" sz="3200" dirty="0"/>
              <a:t>: zondenbelijdenis (Mat. 3:6), wedergeboorte (Joh. 3:3-5), de doop (Mark. 1:4; Luk. 3:3), het blijk geven van bekering door nieuwe levensstijl (Mat. 3:7-10).</a:t>
            </a:r>
          </a:p>
          <a:p>
            <a:pPr fontAlgn="base"/>
            <a:r>
              <a:rPr lang="nl-NL" sz="3200" dirty="0"/>
              <a:t>De verwachting van Joden in die tijd, ook van de discipelen, was dat Jezus hen zou bevrijden van de Romeinen en het koningschap van Israël zou herstellen (Handelingen 1:6).</a:t>
            </a:r>
          </a:p>
          <a:p>
            <a:pPr fontAlgn="base"/>
            <a:r>
              <a:rPr lang="nl-NL" sz="3200" dirty="0"/>
              <a:t>Discipelen hadden géén zicht op </a:t>
            </a:r>
            <a:r>
              <a:rPr lang="nl-NL" sz="3200" b="1" dirty="0"/>
              <a:t>geheimenis van de gemeente</a:t>
            </a:r>
            <a:r>
              <a:rPr lang="nl-NL" sz="3200" dirty="0"/>
              <a:t>, Gods plan was harten mensen eerst moeten worden veranderd. </a:t>
            </a:r>
          </a:p>
          <a:p>
            <a:pPr fontAlgn="base"/>
            <a:endParaRPr lang="nl-NL" dirty="0"/>
          </a:p>
          <a:p>
            <a:pPr fontAlgn="base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5748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7ADB9-85E8-B152-9E86-7C0C2B0A0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DE7B8E6-3EFE-5BEC-3E1F-73CD14E2E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7" y="2068284"/>
            <a:ext cx="11212285" cy="4217761"/>
          </a:xfrm>
        </p:spPr>
        <p:txBody>
          <a:bodyPr>
            <a:normAutofit/>
          </a:bodyPr>
          <a:lstStyle/>
          <a:p>
            <a:pPr fontAlgn="base"/>
            <a:r>
              <a:rPr lang="nl-NL" sz="3300" dirty="0"/>
              <a:t>Vandaar dat Jezus eerst voor een tijd naar de hemel terugkeert om aan het eind zijn </a:t>
            </a:r>
            <a:r>
              <a:rPr lang="nl-NL" sz="3300" u="sng" dirty="0"/>
              <a:t>zichtbare rijk</a:t>
            </a:r>
            <a:r>
              <a:rPr lang="nl-NL" sz="3300" dirty="0"/>
              <a:t> op te richten. </a:t>
            </a:r>
          </a:p>
          <a:p>
            <a:pPr fontAlgn="base"/>
            <a:r>
              <a:rPr lang="nl-NL" sz="3300" dirty="0"/>
              <a:t>In de </a:t>
            </a:r>
            <a:r>
              <a:rPr lang="nl-NL" sz="3300" b="1" dirty="0"/>
              <a:t>tussentijd</a:t>
            </a:r>
            <a:r>
              <a:rPr lang="nl-NL" sz="3300" dirty="0"/>
              <a:t> werkt de Heilige Geest op aarde. </a:t>
            </a:r>
            <a:r>
              <a:rPr lang="nl-NL" sz="3300" b="1" dirty="0">
                <a:highlight>
                  <a:srgbClr val="FFFF00"/>
                </a:highlight>
              </a:rPr>
              <a:t>Eerst</a:t>
            </a:r>
            <a:r>
              <a:rPr lang="nl-NL" sz="3300" b="1" dirty="0"/>
              <a:t> vrede in de harten</a:t>
            </a:r>
            <a:r>
              <a:rPr lang="nl-NL" sz="3300" dirty="0"/>
              <a:t>, </a:t>
            </a:r>
            <a:r>
              <a:rPr lang="nl-NL" sz="3300" b="1" dirty="0">
                <a:highlight>
                  <a:srgbClr val="FFFF00"/>
                </a:highlight>
              </a:rPr>
              <a:t>dan</a:t>
            </a:r>
            <a:r>
              <a:rPr lang="nl-NL" sz="3300" b="1" dirty="0"/>
              <a:t> vrede op aarde</a:t>
            </a:r>
            <a:r>
              <a:rPr lang="nl-NL" sz="3300" dirty="0"/>
              <a:t>! Vandaar Jezus’ antwoord op de discipelen </a:t>
            </a:r>
            <a:r>
              <a:rPr lang="nl-NL" sz="3200" dirty="0"/>
              <a:t>(Handelingen 1:7-8)</a:t>
            </a:r>
            <a:r>
              <a:rPr lang="nl-NL" sz="3300" dirty="0"/>
              <a:t>.</a:t>
            </a:r>
          </a:p>
          <a:p>
            <a:r>
              <a:rPr lang="nl-NL" sz="3300" dirty="0"/>
              <a:t>Het rijk dat de discipelen verwachten, komt nu nog niet, daarover gaat de Vader; wél zijn de </a:t>
            </a:r>
            <a:r>
              <a:rPr lang="nl-NL" sz="3300" b="1" dirty="0">
                <a:highlight>
                  <a:srgbClr val="FFFF00"/>
                </a:highlight>
              </a:rPr>
              <a:t>kenmerken</a:t>
            </a:r>
            <a:r>
              <a:rPr lang="nl-NL" sz="3300" dirty="0"/>
              <a:t> van dat </a:t>
            </a:r>
            <a:r>
              <a:rPr lang="nl-NL" sz="3300" b="1" dirty="0">
                <a:highlight>
                  <a:srgbClr val="FFFF00"/>
                </a:highlight>
              </a:rPr>
              <a:t>rijk</a:t>
            </a:r>
            <a:r>
              <a:rPr lang="nl-NL" sz="3300" dirty="0"/>
              <a:t> aanwezig, overal waar de </a:t>
            </a:r>
            <a:r>
              <a:rPr lang="nl-NL" sz="3300" b="1" dirty="0">
                <a:highlight>
                  <a:srgbClr val="FFFF00"/>
                </a:highlight>
              </a:rPr>
              <a:t>kracht van de Geest</a:t>
            </a:r>
            <a:r>
              <a:rPr lang="nl-NL" sz="3300" b="1" dirty="0"/>
              <a:t> </a:t>
            </a:r>
            <a:r>
              <a:rPr lang="nl-NL" sz="3300" dirty="0"/>
              <a:t>wordt gezien.</a:t>
            </a:r>
          </a:p>
          <a:p>
            <a:endParaRPr lang="nl-NL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BA886EB3-C1B2-083F-140A-CD13C3E64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6" y="495753"/>
            <a:ext cx="11212285" cy="1431018"/>
          </a:xfrm>
        </p:spPr>
        <p:txBody>
          <a:bodyPr>
            <a:normAutofit/>
          </a:bodyPr>
          <a:lstStyle/>
          <a:p>
            <a:pPr algn="ctr"/>
            <a:r>
              <a:rPr lang="nl-NL" b="1" dirty="0"/>
              <a:t>Het ‘toetreden’ tot de geestelijke sfeer van dit ‘verborgen’ Koninkrijk ging/gaat langs de weg van:</a:t>
            </a:r>
          </a:p>
        </p:txBody>
      </p:sp>
    </p:spTree>
    <p:extLst>
      <p:ext uri="{BB962C8B-B14F-4D97-AF65-F5344CB8AC3E}">
        <p14:creationId xmlns:p14="http://schemas.microsoft.com/office/powerpoint/2010/main" val="3867387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2A02F-F9A0-DF49-7822-D36486771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FEF552E-19B3-5C7A-7A23-721B0C5BB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6F99BAC0-45B4-C83F-FED6-DDB37B5DC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9819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7E5AA0D2-F33C-CC6E-8BBE-2DCBE7BF25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65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7DB2EBC-9633-19CD-D9FE-49A3831CB1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7000" y="845430"/>
            <a:ext cx="6858000" cy="4429180"/>
          </a:xfrm>
        </p:spPr>
        <p:txBody>
          <a:bodyPr anchor="ctr">
            <a:normAutofit/>
          </a:bodyPr>
          <a:lstStyle/>
          <a:p>
            <a:r>
              <a:rPr lang="nl-NL" sz="4900" i="1" dirty="0"/>
              <a:t>Het </a:t>
            </a:r>
            <a:r>
              <a:rPr lang="nl-NL" sz="4900" i="1" u="sng" dirty="0"/>
              <a:t>Koninkrijk</a:t>
            </a:r>
            <a:r>
              <a:rPr lang="nl-NL" sz="4900" i="1" dirty="0"/>
              <a:t> in het</a:t>
            </a:r>
            <a:br>
              <a:rPr lang="nl-NL" sz="4900" i="1" dirty="0"/>
            </a:br>
            <a:r>
              <a:rPr lang="nl-NL" sz="4900" b="1" i="1" dirty="0"/>
              <a:t>Nieuwe Testament</a:t>
            </a:r>
            <a:br>
              <a:rPr lang="nl-NL" sz="5300" i="1" dirty="0"/>
            </a:br>
            <a:br>
              <a:rPr lang="nl-NL" sz="5300" dirty="0"/>
            </a:br>
            <a:r>
              <a:rPr lang="nl-NL" sz="7200" dirty="0"/>
              <a:t>Het Koninkrijk </a:t>
            </a:r>
            <a:br>
              <a:rPr lang="nl-NL" sz="7200" dirty="0"/>
            </a:br>
            <a:r>
              <a:rPr lang="nl-NL" sz="7200" dirty="0"/>
              <a:t>van God</a:t>
            </a:r>
            <a:endParaRPr lang="nl-NL" sz="6300" dirty="0">
              <a:solidFill>
                <a:srgbClr val="FF0000"/>
              </a:solidFill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9DB71D0-5252-9E34-C935-00FCDFBF9A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12920" y="5685868"/>
            <a:ext cx="3566160" cy="760874"/>
          </a:xfrm>
        </p:spPr>
        <p:txBody>
          <a:bodyPr anchor="ctr">
            <a:normAutofit/>
          </a:bodyPr>
          <a:lstStyle/>
          <a:p>
            <a:r>
              <a:rPr lang="nl-NL" sz="3600" dirty="0"/>
              <a:t>Levi Shane Sminia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A8E0511-A3BB-A501-9C0D-4ED247BDE2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2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078328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9EAC0D-F2DD-FA9C-034C-0F0A0826F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365125"/>
            <a:ext cx="10885714" cy="1518104"/>
          </a:xfrm>
        </p:spPr>
        <p:txBody>
          <a:bodyPr>
            <a:normAutofit/>
          </a:bodyPr>
          <a:lstStyle/>
          <a:p>
            <a:pPr algn="ctr"/>
            <a:r>
              <a:rPr lang="nl-NL" b="1" dirty="0"/>
              <a:t>Conclusie van het Koninkrijk in het NT: het kreeg een nieuwe vorm die geen profeet gezien had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03DDD11-08C2-5FCA-C964-7675E6693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642" y="2108653"/>
            <a:ext cx="11266715" cy="4172404"/>
          </a:xfrm>
        </p:spPr>
        <p:txBody>
          <a:bodyPr>
            <a:normAutofit/>
          </a:bodyPr>
          <a:lstStyle/>
          <a:p>
            <a:pPr fontAlgn="base"/>
            <a:r>
              <a:rPr lang="nl-NL" sz="3200" dirty="0"/>
              <a:t>Ná de opstanding voorbereidde Jezus zijn discipelen voor op Zijn ‘</a:t>
            </a:r>
            <a:r>
              <a:rPr lang="nl-NL" sz="3200" b="1" dirty="0"/>
              <a:t>afwezigheid</a:t>
            </a:r>
            <a:r>
              <a:rPr lang="nl-NL" sz="3200" dirty="0"/>
              <a:t>’:</a:t>
            </a:r>
          </a:p>
          <a:p>
            <a:pPr marL="0" indent="0" fontAlgn="base">
              <a:buNone/>
            </a:pPr>
            <a:r>
              <a:rPr lang="nl-NL" sz="3200" dirty="0">
                <a:sym typeface="Wingdings" panose="05000000000000000000" pitchFamily="2" charset="2"/>
              </a:rPr>
              <a:t> </a:t>
            </a:r>
            <a:r>
              <a:rPr lang="nl-NL" sz="3200" dirty="0"/>
              <a:t>Het Koninkrijk zal zichtbaar worden in de </a:t>
            </a:r>
            <a:r>
              <a:rPr lang="nl-NL" sz="3200" b="1" dirty="0"/>
              <a:t>levens trouwe </a:t>
            </a:r>
            <a:r>
              <a:rPr lang="nl-NL" sz="3200" dirty="0"/>
              <a:t>en </a:t>
            </a:r>
            <a:r>
              <a:rPr lang="nl-NL" sz="3200" b="1" dirty="0"/>
              <a:t>consequente </a:t>
            </a:r>
            <a:r>
              <a:rPr lang="nl-NL" sz="3200" b="1" dirty="0">
                <a:highlight>
                  <a:srgbClr val="FFFF00"/>
                </a:highlight>
              </a:rPr>
              <a:t>navolgers Jezus</a:t>
            </a:r>
            <a:r>
              <a:rPr lang="nl-NL" sz="3200" dirty="0"/>
              <a:t>, uit zowel Joden als de heidenen.</a:t>
            </a:r>
          </a:p>
          <a:p>
            <a:pPr marL="0" indent="0" fontAlgn="base">
              <a:buNone/>
            </a:pPr>
            <a:r>
              <a:rPr lang="nl-NL" sz="3200" dirty="0">
                <a:sym typeface="Wingdings" panose="05000000000000000000" pitchFamily="2" charset="2"/>
              </a:rPr>
              <a:t> </a:t>
            </a:r>
            <a:r>
              <a:rPr lang="nl-NL" sz="3200" dirty="0"/>
              <a:t>Het Koninkrijk verkeert in een </a:t>
            </a:r>
            <a:r>
              <a:rPr lang="nl-NL" sz="3200" b="1" dirty="0"/>
              <a:t>voortdurend </a:t>
            </a:r>
            <a:r>
              <a:rPr lang="nl-NL" sz="3200" b="1" dirty="0">
                <a:highlight>
                  <a:srgbClr val="FFFF00"/>
                </a:highlight>
              </a:rPr>
              <a:t>conflict</a:t>
            </a:r>
            <a:r>
              <a:rPr lang="nl-NL" sz="3200" b="1" dirty="0"/>
              <a:t> </a:t>
            </a:r>
            <a:r>
              <a:rPr lang="nl-NL" sz="3200" dirty="0"/>
              <a:t>met </a:t>
            </a:r>
            <a:r>
              <a:rPr lang="nl-NL" sz="3200" b="1" dirty="0"/>
              <a:t>rijk van de duisternis</a:t>
            </a:r>
            <a:r>
              <a:rPr lang="nl-NL" sz="3200" dirty="0"/>
              <a:t>, vandaar dat volgelingen ook ‘strijders’ zijn.</a:t>
            </a:r>
          </a:p>
          <a:p>
            <a:pPr marL="0" indent="0" fontAlgn="base">
              <a:buNone/>
            </a:pPr>
            <a:r>
              <a:rPr lang="nl-NL" sz="3200" dirty="0">
                <a:sym typeface="Wingdings" panose="05000000000000000000" pitchFamily="2" charset="2"/>
              </a:rPr>
              <a:t> </a:t>
            </a:r>
            <a:r>
              <a:rPr lang="nl-NL" sz="3200" dirty="0"/>
              <a:t>Het Koninkrijk zal </a:t>
            </a:r>
            <a:r>
              <a:rPr lang="nl-NL" sz="3200" b="1" dirty="0"/>
              <a:t>qua uiterlijk </a:t>
            </a:r>
            <a:r>
              <a:rPr lang="nl-NL" sz="3200" b="1" dirty="0">
                <a:highlight>
                  <a:srgbClr val="FFFF00"/>
                </a:highlight>
              </a:rPr>
              <a:t>gemengd gezelschap</a:t>
            </a:r>
            <a:r>
              <a:rPr lang="nl-NL" sz="3200" b="1" dirty="0"/>
              <a:t> </a:t>
            </a:r>
            <a:r>
              <a:rPr lang="nl-NL" sz="3200" dirty="0"/>
              <a:t>worden van </a:t>
            </a:r>
            <a:r>
              <a:rPr lang="nl-NL" sz="3200" b="1" dirty="0"/>
              <a:t>valse </a:t>
            </a:r>
            <a:r>
              <a:rPr lang="nl-NL" sz="3200" dirty="0"/>
              <a:t>en </a:t>
            </a:r>
            <a:r>
              <a:rPr lang="nl-NL" sz="3200" b="1" dirty="0"/>
              <a:t>ware volgelingen </a:t>
            </a:r>
            <a:r>
              <a:rPr lang="nl-NL" sz="3200" dirty="0"/>
              <a:t>(Mat. 13: onkruid tussen de tarwe).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2472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BA8E0-B46E-6ECD-2F3D-3A67E8944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2E60406-AA6A-E7FF-A2BD-867F8E122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CC53A5DD-E8B4-E9E1-C2AA-8BC022E2E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9819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85AFC04B-8C2D-CE24-0F06-494C814662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65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0F392DC-7CE4-DBFC-FDD4-315815D0C1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7000" y="845430"/>
            <a:ext cx="6858000" cy="4429180"/>
          </a:xfrm>
        </p:spPr>
        <p:txBody>
          <a:bodyPr anchor="ctr">
            <a:normAutofit/>
          </a:bodyPr>
          <a:lstStyle/>
          <a:p>
            <a:r>
              <a:rPr lang="nl-NL" sz="4900" i="1" dirty="0"/>
              <a:t>Het </a:t>
            </a:r>
            <a:r>
              <a:rPr lang="nl-NL" sz="4900" i="1" u="sng" dirty="0"/>
              <a:t>Koninkrijk</a:t>
            </a:r>
            <a:r>
              <a:rPr lang="nl-NL" sz="4900" i="1" dirty="0"/>
              <a:t> in het</a:t>
            </a:r>
            <a:br>
              <a:rPr lang="nl-NL" sz="4900" i="1" dirty="0"/>
            </a:br>
            <a:r>
              <a:rPr lang="nl-NL" sz="4900" b="1" i="1" dirty="0"/>
              <a:t>Nieuwe Testament</a:t>
            </a:r>
            <a:br>
              <a:rPr lang="nl-NL" sz="5300" i="1" dirty="0"/>
            </a:br>
            <a:br>
              <a:rPr lang="nl-NL" sz="5300" dirty="0"/>
            </a:br>
            <a:r>
              <a:rPr lang="nl-NL" sz="7200" dirty="0"/>
              <a:t>Het Koninkrijk </a:t>
            </a:r>
            <a:br>
              <a:rPr lang="nl-NL" sz="7200" dirty="0"/>
            </a:br>
            <a:r>
              <a:rPr lang="nl-NL" sz="7200" dirty="0"/>
              <a:t>van God</a:t>
            </a:r>
            <a:endParaRPr lang="nl-NL" sz="6300" dirty="0">
              <a:solidFill>
                <a:srgbClr val="FF0000"/>
              </a:solidFill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928A450-6281-0368-79E5-A5FF2F0362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12920" y="5685868"/>
            <a:ext cx="3566160" cy="760874"/>
          </a:xfrm>
        </p:spPr>
        <p:txBody>
          <a:bodyPr anchor="ctr">
            <a:normAutofit/>
          </a:bodyPr>
          <a:lstStyle/>
          <a:p>
            <a:r>
              <a:rPr lang="nl-NL" sz="3600" dirty="0"/>
              <a:t>Levi Shane Sminia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C2B5EB8-C473-E55D-3B3E-BC0ACBD74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2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27253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0CCB5E-D411-B017-40AF-B098FAE09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21805"/>
            <a:ext cx="10515600" cy="1325563"/>
          </a:xfrm>
        </p:spPr>
        <p:txBody>
          <a:bodyPr/>
          <a:lstStyle/>
          <a:p>
            <a:pPr algn="ctr"/>
            <a:r>
              <a:rPr lang="nl-NL" b="1" dirty="0"/>
              <a:t>Het Koninkrijk van God / de hemel: </a:t>
            </a:r>
            <a:br>
              <a:rPr lang="nl-NL" b="1" dirty="0"/>
            </a:br>
            <a:r>
              <a:rPr lang="nl-NL" b="1" dirty="0"/>
              <a:t>God zal door Christus in gerechtigheid regeren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274B2A2-1668-7220-1146-55EB37F44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213" y="2111827"/>
            <a:ext cx="10613571" cy="4006652"/>
          </a:xfrm>
        </p:spPr>
        <p:txBody>
          <a:bodyPr>
            <a:noAutofit/>
          </a:bodyPr>
          <a:lstStyle/>
          <a:p>
            <a:r>
              <a:rPr lang="nl-NL" sz="3600" dirty="0"/>
              <a:t>De </a:t>
            </a:r>
            <a:r>
              <a:rPr lang="nl-NL" sz="3600" b="1" dirty="0"/>
              <a:t>profeten van het Oude Testament </a:t>
            </a:r>
            <a:r>
              <a:rPr lang="nl-NL" sz="3600" dirty="0"/>
              <a:t>hebben over die </a:t>
            </a:r>
            <a:r>
              <a:rPr lang="nl-NL" sz="3600" b="1" dirty="0"/>
              <a:t>heilstijd</a:t>
            </a:r>
            <a:r>
              <a:rPr lang="nl-NL" sz="3600" dirty="0"/>
              <a:t> uitvoerig </a:t>
            </a:r>
            <a:r>
              <a:rPr lang="nl-NL" sz="3600" b="1" dirty="0"/>
              <a:t>geprofeteerd</a:t>
            </a:r>
            <a:r>
              <a:rPr lang="nl-NL" sz="3600" dirty="0"/>
              <a:t>:</a:t>
            </a:r>
          </a:p>
          <a:p>
            <a:r>
              <a:rPr lang="nl-NL" sz="3600" dirty="0"/>
              <a:t>Zij hebben gesproken over de </a:t>
            </a:r>
            <a:r>
              <a:rPr lang="nl-NL" sz="3600" b="1" dirty="0"/>
              <a:t>komst</a:t>
            </a:r>
            <a:r>
              <a:rPr lang="nl-NL" sz="3600" dirty="0"/>
              <a:t> van de </a:t>
            </a:r>
            <a:r>
              <a:rPr lang="nl-NL" sz="3600" b="1" dirty="0"/>
              <a:t>Messias</a:t>
            </a:r>
            <a:r>
              <a:rPr lang="nl-NL" sz="3600" dirty="0"/>
              <a:t> en over </a:t>
            </a:r>
            <a:r>
              <a:rPr lang="nl-NL" sz="3600" b="1" dirty="0"/>
              <a:t>Zijn regering </a:t>
            </a:r>
            <a:r>
              <a:rPr lang="nl-NL" sz="3200" dirty="0"/>
              <a:t>(Jes. 9:5-6; 32:1-8)</a:t>
            </a:r>
            <a:r>
              <a:rPr lang="nl-NL" sz="3600" dirty="0"/>
              <a:t>.</a:t>
            </a:r>
          </a:p>
          <a:p>
            <a:r>
              <a:rPr lang="nl-NL" sz="3600" dirty="0"/>
              <a:t>De </a:t>
            </a:r>
            <a:r>
              <a:rPr lang="nl-NL" sz="3600" b="1" dirty="0"/>
              <a:t>oprichting</a:t>
            </a:r>
            <a:r>
              <a:rPr lang="nl-NL" sz="3600" dirty="0"/>
              <a:t> van het </a:t>
            </a:r>
            <a:r>
              <a:rPr lang="nl-NL" sz="3600" u="sng" dirty="0"/>
              <a:t>zichtbare (fysieke) Koninkrijk</a:t>
            </a:r>
            <a:r>
              <a:rPr lang="nl-NL" sz="3600" dirty="0"/>
              <a:t> op aarde zal pas in </a:t>
            </a:r>
            <a:r>
              <a:rPr lang="nl-NL" sz="3600" b="1" dirty="0"/>
              <a:t>toekomst </a:t>
            </a:r>
            <a:r>
              <a:rPr lang="nl-NL" sz="3600" dirty="0"/>
              <a:t>plaatsvinden </a:t>
            </a:r>
            <a:r>
              <a:rPr lang="nl-NL" sz="3200" dirty="0"/>
              <a:t>(</a:t>
            </a:r>
            <a:r>
              <a:rPr lang="nl-NL" sz="3200" dirty="0">
                <a:highlight>
                  <a:srgbClr val="FFFF00"/>
                </a:highlight>
              </a:rPr>
              <a:t>Hand. 1:1-9</a:t>
            </a:r>
            <a:r>
              <a:rPr lang="nl-NL" sz="3200" dirty="0"/>
              <a:t>)</a:t>
            </a:r>
            <a:r>
              <a:rPr lang="nl-NL" sz="3600" dirty="0"/>
              <a:t>, nu heeft Koninkrijk een </a:t>
            </a:r>
            <a:r>
              <a:rPr lang="nl-NL" sz="3600" b="1" dirty="0">
                <a:highlight>
                  <a:srgbClr val="00FF00"/>
                </a:highlight>
              </a:rPr>
              <a:t>verborgen vorm</a:t>
            </a:r>
            <a:r>
              <a:rPr lang="nl-NL" sz="3600" dirty="0"/>
              <a:t> </a:t>
            </a:r>
            <a:r>
              <a:rPr lang="nl-NL" sz="3200" dirty="0"/>
              <a:t>(Matt.13:33-35)</a:t>
            </a:r>
            <a:r>
              <a:rPr lang="nl-NL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1578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83724-B254-50A4-A094-AF22134EFB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tekst&#10;&#10;Automatisch gegenereerde beschrijving">
            <a:extLst>
              <a:ext uri="{FF2B5EF4-FFF2-40B4-BE49-F238E27FC236}">
                <a16:creationId xmlns:a16="http://schemas.microsoft.com/office/drawing/2014/main" id="{FAC7901B-BA7A-FD8F-AE42-343E64EAD08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752" r="9091" b="1671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2A031C4-6659-1FA9-1673-CDDB37885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6"/>
            <a:ext cx="7197772" cy="5896743"/>
          </a:xfrm>
          <a:prstGeom prst="rect">
            <a:avLst/>
          </a:prstGeom>
          <a:solidFill>
            <a:schemeClr val="bg1">
              <a:alpha val="90000"/>
            </a:schemeClr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8022D09-654C-F44B-AA0F-D93081466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804" y="640263"/>
            <a:ext cx="6619811" cy="1344975"/>
          </a:xfrm>
        </p:spPr>
        <p:txBody>
          <a:bodyPr>
            <a:normAutofit/>
          </a:bodyPr>
          <a:lstStyle/>
          <a:p>
            <a:r>
              <a:rPr lang="nl-NL" sz="5400" b="1" dirty="0"/>
              <a:t>Schriftlezingen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7DB2CE1-E539-2A02-0DA0-DA4F11BBF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109" y="2121763"/>
            <a:ext cx="6620505" cy="31795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4300" b="1" dirty="0"/>
              <a:t>Nieuwe Testament</a:t>
            </a:r>
            <a:r>
              <a:rPr lang="nl-NL" sz="4300" dirty="0"/>
              <a:t>:</a:t>
            </a:r>
          </a:p>
          <a:p>
            <a:r>
              <a:rPr lang="nl-NL" sz="4300" dirty="0"/>
              <a:t> Handelingen 1:1-9</a:t>
            </a:r>
          </a:p>
          <a:p>
            <a:r>
              <a:rPr lang="nl-NL" sz="4300" dirty="0"/>
              <a:t> Mattheüs 13:33-35</a:t>
            </a:r>
          </a:p>
          <a:p>
            <a:pPr marL="0" indent="0">
              <a:buNone/>
            </a:pPr>
            <a:endParaRPr lang="nl-NL" sz="4400" dirty="0"/>
          </a:p>
        </p:txBody>
      </p:sp>
    </p:spTree>
    <p:extLst>
      <p:ext uri="{BB962C8B-B14F-4D97-AF65-F5344CB8AC3E}">
        <p14:creationId xmlns:p14="http://schemas.microsoft.com/office/powerpoint/2010/main" val="770159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5C601-C419-1D86-E7DD-F11896129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21893A-27FC-BF2F-B98B-49189D513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326" y="473075"/>
            <a:ext cx="11397343" cy="1491343"/>
          </a:xfrm>
        </p:spPr>
        <p:txBody>
          <a:bodyPr>
            <a:normAutofit/>
          </a:bodyPr>
          <a:lstStyle/>
          <a:p>
            <a:pPr algn="ctr"/>
            <a:r>
              <a:rPr lang="nl-NL" b="1" dirty="0"/>
              <a:t>Het Koninkrijk heeft, hoewel God altijd in Christus regeert, wél verschillende ‘gedaanten’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90A99F6-9C1A-404E-BDFE-F93935719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218" y="2112734"/>
            <a:ext cx="11043557" cy="4326618"/>
          </a:xfrm>
        </p:spPr>
        <p:txBody>
          <a:bodyPr>
            <a:normAutofit/>
          </a:bodyPr>
          <a:lstStyle/>
          <a:p>
            <a:r>
              <a:rPr lang="nl-NL" sz="3400" dirty="0"/>
              <a:t>Soms spreekt Jezus over Koninkrijk in </a:t>
            </a:r>
            <a:r>
              <a:rPr lang="nl-NL" sz="3400" b="1" dirty="0"/>
              <a:t>toekomst</a:t>
            </a:r>
            <a:r>
              <a:rPr lang="nl-NL" sz="3400" dirty="0"/>
              <a:t> (Matt. 4:17; 6:10; 10:7) en soms spreekt Hij erover als </a:t>
            </a:r>
            <a:r>
              <a:rPr lang="nl-NL" sz="3400" b="1" dirty="0"/>
              <a:t>tegenwoordige realiteit </a:t>
            </a:r>
            <a:r>
              <a:rPr lang="nl-NL" sz="3400" dirty="0"/>
              <a:t>(Matt. 12:28, Luk. 11:20; 17:21). </a:t>
            </a:r>
          </a:p>
          <a:p>
            <a:r>
              <a:rPr lang="nl-NL" sz="3400" dirty="0"/>
              <a:t>Met de Koning is ook Koninkrijk gekomen, maar het Koninkrijk in macht en majesteit i</a:t>
            </a:r>
            <a:r>
              <a:rPr lang="nl-NL" sz="3400" i="1" dirty="0"/>
              <a:t>s nog steeds toekomst</a:t>
            </a:r>
            <a:r>
              <a:rPr lang="nl-NL" sz="3400" dirty="0"/>
              <a:t>. </a:t>
            </a:r>
          </a:p>
          <a:p>
            <a:r>
              <a:rPr lang="nl-NL" sz="3400" dirty="0"/>
              <a:t>De Here dwingt Zijn gezag in Koninkrijk af met </a:t>
            </a:r>
            <a:r>
              <a:rPr lang="nl-NL" sz="3400" b="1" dirty="0"/>
              <a:t>ijzeren roede</a:t>
            </a:r>
            <a:r>
              <a:rPr lang="nl-NL" sz="3400" dirty="0"/>
              <a:t>, nu zijn we afhankelijk van de Here, dus we kunnen niet bouwen!</a:t>
            </a:r>
          </a:p>
          <a:p>
            <a:endParaRPr lang="nl-NL" sz="32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24602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ACCC1A-16FF-3437-9EF0-354534145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4E2CD14-0D96-C26D-37C5-6933890A6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220" y="2090056"/>
            <a:ext cx="11043557" cy="4403725"/>
          </a:xfrm>
        </p:spPr>
        <p:txBody>
          <a:bodyPr>
            <a:normAutofit/>
          </a:bodyPr>
          <a:lstStyle/>
          <a:p>
            <a:r>
              <a:rPr lang="nl-NL" sz="3100" dirty="0"/>
              <a:t>Nadat de Joden hun Messias hadden verworpen, is het </a:t>
            </a:r>
            <a:r>
              <a:rPr lang="nl-NL" sz="3100" b="1" dirty="0"/>
              <a:t>Koninkrijk</a:t>
            </a:r>
            <a:r>
              <a:rPr lang="nl-NL" sz="3100" dirty="0"/>
              <a:t> als </a:t>
            </a:r>
            <a:r>
              <a:rPr lang="nl-NL" sz="3100" b="1" dirty="0"/>
              <a:t>zichtbare realiteit </a:t>
            </a:r>
            <a:r>
              <a:rPr lang="nl-NL" sz="3100" dirty="0"/>
              <a:t>met een </a:t>
            </a:r>
            <a:r>
              <a:rPr lang="nl-NL" sz="3100" b="1" dirty="0"/>
              <a:t>zichtbare Koning</a:t>
            </a:r>
            <a:r>
              <a:rPr lang="nl-NL" sz="3100" dirty="0"/>
              <a:t>, </a:t>
            </a:r>
            <a:r>
              <a:rPr lang="nl-NL" sz="3100" u="sng" dirty="0"/>
              <a:t>uitgesteld</a:t>
            </a:r>
            <a:r>
              <a:rPr lang="nl-NL" sz="3100" dirty="0"/>
              <a:t>:</a:t>
            </a:r>
          </a:p>
          <a:p>
            <a:pPr marL="0" indent="0">
              <a:buNone/>
            </a:pPr>
            <a:r>
              <a:rPr lang="nl-NL" sz="3100" dirty="0"/>
              <a:t>“</a:t>
            </a:r>
            <a:r>
              <a:rPr lang="nl-NL" sz="3100" i="1" dirty="0"/>
              <a:t>Zij dan, die samengekomen waren, vraagden Hem, zeggende: Heere, zult Gij in </a:t>
            </a:r>
            <a:r>
              <a:rPr lang="nl-NL" sz="3100" i="1" dirty="0">
                <a:highlight>
                  <a:srgbClr val="FFFF00"/>
                </a:highlight>
              </a:rPr>
              <a:t>dezen tijd</a:t>
            </a:r>
            <a:r>
              <a:rPr lang="nl-NL" sz="3100" i="1" dirty="0"/>
              <a:t> aan </a:t>
            </a:r>
            <a:r>
              <a:rPr lang="nl-NL" sz="3100" i="1" dirty="0">
                <a:highlight>
                  <a:srgbClr val="FFFF00"/>
                </a:highlight>
              </a:rPr>
              <a:t>Israël</a:t>
            </a:r>
            <a:r>
              <a:rPr lang="nl-NL" sz="3100" i="1" dirty="0"/>
              <a:t> het </a:t>
            </a:r>
            <a:r>
              <a:rPr lang="nl-NL" sz="3100" i="1" dirty="0">
                <a:highlight>
                  <a:srgbClr val="FFFF00"/>
                </a:highlight>
              </a:rPr>
              <a:t>Koninkrijk</a:t>
            </a:r>
            <a:r>
              <a:rPr lang="nl-NL" sz="3100" i="1" dirty="0"/>
              <a:t> </a:t>
            </a:r>
            <a:r>
              <a:rPr lang="nl-NL" sz="3100" i="1" dirty="0" err="1"/>
              <a:t>wederoprichten</a:t>
            </a:r>
            <a:r>
              <a:rPr lang="nl-NL" sz="3100" i="1" dirty="0"/>
              <a:t>? En Hij </a:t>
            </a:r>
            <a:r>
              <a:rPr lang="nl-NL" sz="3100" i="1" dirty="0" err="1"/>
              <a:t>zeide</a:t>
            </a:r>
            <a:r>
              <a:rPr lang="nl-NL" sz="3100" i="1" dirty="0"/>
              <a:t> tot hen: Het komt </a:t>
            </a:r>
            <a:r>
              <a:rPr lang="nl-NL" sz="3100" i="1" u="sng" dirty="0"/>
              <a:t>u niet toe</a:t>
            </a:r>
            <a:r>
              <a:rPr lang="nl-NL" sz="3100" i="1" dirty="0"/>
              <a:t>, te </a:t>
            </a:r>
            <a:r>
              <a:rPr lang="nl-NL" sz="3100" i="1" u="sng" dirty="0"/>
              <a:t>weten</a:t>
            </a:r>
            <a:r>
              <a:rPr lang="nl-NL" sz="3100" i="1" dirty="0"/>
              <a:t> de </a:t>
            </a:r>
            <a:r>
              <a:rPr lang="nl-NL" sz="3100" i="1" u="sng" dirty="0"/>
              <a:t>tijden of gelegenheden</a:t>
            </a:r>
            <a:r>
              <a:rPr lang="nl-NL" sz="3100" i="1" dirty="0"/>
              <a:t>, die de Vader in </a:t>
            </a:r>
            <a:r>
              <a:rPr lang="nl-NL" sz="3100" i="1" u="sng" dirty="0"/>
              <a:t>Zijn eigen macht gesteld</a:t>
            </a:r>
            <a:r>
              <a:rPr lang="nl-NL" sz="3100" i="1" dirty="0"/>
              <a:t> heeft;</a:t>
            </a:r>
            <a:r>
              <a:rPr lang="nl-NL" sz="3100" dirty="0"/>
              <a:t>” - </a:t>
            </a:r>
            <a:r>
              <a:rPr lang="nl-NL" sz="3100" b="1" dirty="0"/>
              <a:t>Handelingen 1:6 SV</a:t>
            </a:r>
          </a:p>
          <a:p>
            <a:r>
              <a:rPr lang="nl-NL" sz="3100" dirty="0"/>
              <a:t>Straks, als Jezus terugkomt, zal dit koninkrijk alsnog worden gevestigd. Toch bestaat het nu ook, echter in een </a:t>
            </a:r>
            <a:r>
              <a:rPr lang="nl-NL" sz="3100" b="1" dirty="0">
                <a:highlight>
                  <a:srgbClr val="00FF00"/>
                </a:highlight>
              </a:rPr>
              <a:t>verborgen vorm</a:t>
            </a:r>
            <a:r>
              <a:rPr lang="nl-NL" sz="3100" dirty="0"/>
              <a:t>. </a:t>
            </a:r>
          </a:p>
          <a:p>
            <a:endParaRPr lang="nl-NL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4D79C963-A3F7-D3A4-214E-30FD19802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326" y="473075"/>
            <a:ext cx="11397343" cy="1491343"/>
          </a:xfrm>
        </p:spPr>
        <p:txBody>
          <a:bodyPr>
            <a:normAutofit/>
          </a:bodyPr>
          <a:lstStyle/>
          <a:p>
            <a:pPr algn="ctr"/>
            <a:r>
              <a:rPr lang="nl-NL" b="1" dirty="0"/>
              <a:t>Het Koninkrijk heeft, hoewel God altijd in Christus regeert, wél verschillende ‘gedaanten’ </a:t>
            </a:r>
          </a:p>
        </p:txBody>
      </p:sp>
    </p:spTree>
    <p:extLst>
      <p:ext uri="{BB962C8B-B14F-4D97-AF65-F5344CB8AC3E}">
        <p14:creationId xmlns:p14="http://schemas.microsoft.com/office/powerpoint/2010/main" val="1866054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35CFA1-A4E9-70D0-4DED-06B5534C3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F6C163-8575-A0A7-E7F4-2B6D4CABC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435" y="500062"/>
            <a:ext cx="10989128" cy="1325563"/>
          </a:xfrm>
        </p:spPr>
        <p:txBody>
          <a:bodyPr>
            <a:normAutofit/>
          </a:bodyPr>
          <a:lstStyle/>
          <a:p>
            <a:pPr algn="ctr"/>
            <a:r>
              <a:rPr lang="nl-NL" b="1" dirty="0"/>
              <a:t>Gods Koninkrijk zal alsnog worden gevestigd: </a:t>
            </a:r>
            <a:br>
              <a:rPr lang="nl-NL" b="1" dirty="0"/>
            </a:br>
            <a:r>
              <a:rPr lang="nl-NL" b="1" dirty="0"/>
              <a:t>nu kunnen ook heiden deel uitmaken Koninkrijk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670DAF5-B471-9C30-7D6F-0038BE659C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245" y="2141310"/>
            <a:ext cx="11107510" cy="4107089"/>
          </a:xfrm>
        </p:spPr>
        <p:txBody>
          <a:bodyPr>
            <a:noAutofit/>
          </a:bodyPr>
          <a:lstStyle/>
          <a:p>
            <a:r>
              <a:rPr lang="nl-NL" sz="3200" dirty="0"/>
              <a:t>Jezus kondigde een koninkrijk aan dat uiteindelijk (in zijn apocalyptische eindtijdelijke gedaante) zou voldoen aan de OT verwachtingen. </a:t>
            </a:r>
          </a:p>
          <a:p>
            <a:r>
              <a:rPr lang="nl-NL" sz="3200" dirty="0"/>
              <a:t>Maar in zijn ‘verborgen’ vorm: niet of nauwelijks zichtbaar </a:t>
            </a:r>
            <a:r>
              <a:rPr lang="nl-NL" dirty="0"/>
              <a:t>(Zach. 9:9; Jes. 42-53)</a:t>
            </a:r>
            <a:r>
              <a:rPr lang="nl-NL" sz="3200" dirty="0"/>
              <a:t>, wél toegankelijk voor ‘allen’ </a:t>
            </a:r>
            <a:r>
              <a:rPr lang="nl-NL" dirty="0"/>
              <a:t>(</a:t>
            </a:r>
            <a:r>
              <a:rPr lang="nl-NL" dirty="0">
                <a:highlight>
                  <a:srgbClr val="FFFF00"/>
                </a:highlight>
              </a:rPr>
              <a:t>Joh. 1:12</a:t>
            </a:r>
            <a:r>
              <a:rPr lang="nl-NL" dirty="0"/>
              <a:t>*)</a:t>
            </a:r>
            <a:r>
              <a:rPr lang="nl-NL" sz="3200" dirty="0"/>
              <a:t>.</a:t>
            </a:r>
          </a:p>
          <a:p>
            <a:r>
              <a:rPr lang="nl-NL" sz="3200" b="1" dirty="0"/>
              <a:t>Mattheüs 13:35</a:t>
            </a:r>
            <a:r>
              <a:rPr lang="nl-NL" sz="3200" dirty="0"/>
              <a:t>: deze verborgen vorm was geheimenis ten tijde van OT; het was Gods raad dat voordat het koninkrijk </a:t>
            </a:r>
            <a:r>
              <a:rPr lang="nl-NL" sz="3200" b="1" dirty="0"/>
              <a:t>zichtbaar</a:t>
            </a:r>
            <a:r>
              <a:rPr lang="nl-NL" sz="3200" dirty="0"/>
              <a:t> zal worden opgericht, </a:t>
            </a:r>
            <a:r>
              <a:rPr lang="nl-NL" sz="3200" b="1" i="1" dirty="0"/>
              <a:t>er eerst een </a:t>
            </a:r>
            <a:r>
              <a:rPr lang="nl-NL" sz="3200" b="1" i="1" dirty="0">
                <a:highlight>
                  <a:srgbClr val="FFFF00"/>
                </a:highlight>
              </a:rPr>
              <a:t>verborgen vorm</a:t>
            </a:r>
            <a:r>
              <a:rPr lang="nl-NL" sz="3200" b="1" i="1" dirty="0"/>
              <a:t> zou zijn</a:t>
            </a:r>
            <a:r>
              <a:rPr lang="nl-NL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3791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918657-8737-A07F-1695-9AB5E814A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CEF737-CF55-3AD0-32E9-C5521758E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298" y="500035"/>
            <a:ext cx="11201401" cy="1350538"/>
          </a:xfrm>
        </p:spPr>
        <p:txBody>
          <a:bodyPr>
            <a:normAutofit/>
          </a:bodyPr>
          <a:lstStyle/>
          <a:p>
            <a:pPr algn="ctr"/>
            <a:r>
              <a:rPr lang="nl-NL" b="1" dirty="0"/>
              <a:t>Israël verwierp de Koning </a:t>
            </a:r>
            <a:r>
              <a:rPr lang="nl-NL" b="1" dirty="0">
                <a:sym typeface="Wingdings" panose="05000000000000000000" pitchFamily="2" charset="2"/>
              </a:rPr>
              <a:t></a:t>
            </a:r>
            <a:r>
              <a:rPr lang="nl-NL" b="1" dirty="0"/>
              <a:t> de openbaarwording van het Koninkrijk werd daarop opgeschort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891EEF1-C06C-A234-BB2F-046D823E1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033" y="2155371"/>
            <a:ext cx="11293930" cy="3962402"/>
          </a:xfrm>
        </p:spPr>
        <p:txBody>
          <a:bodyPr>
            <a:normAutofit/>
          </a:bodyPr>
          <a:lstStyle/>
          <a:p>
            <a:r>
              <a:rPr lang="nl-NL" sz="3000" dirty="0"/>
              <a:t>Overal echter waar </a:t>
            </a:r>
            <a:r>
              <a:rPr lang="nl-NL" sz="3000" b="1" dirty="0"/>
              <a:t>christenen leven naar de wil van God</a:t>
            </a:r>
            <a:r>
              <a:rPr lang="nl-NL" sz="3000" dirty="0"/>
              <a:t>, kan het </a:t>
            </a:r>
            <a:r>
              <a:rPr lang="nl-NL" sz="3000" b="1" dirty="0">
                <a:highlight>
                  <a:srgbClr val="FFFF00"/>
                </a:highlight>
              </a:rPr>
              <a:t>karakter</a:t>
            </a:r>
            <a:r>
              <a:rPr lang="nl-NL" sz="3000" dirty="0"/>
              <a:t> van het </a:t>
            </a:r>
            <a:r>
              <a:rPr lang="nl-NL" sz="3000" b="1" dirty="0"/>
              <a:t>koninkrijk waargenomen </a:t>
            </a:r>
            <a:r>
              <a:rPr lang="nl-NL" sz="3000" dirty="0"/>
              <a:t>worden; het koninkrijk in deze tijd heeft een </a:t>
            </a:r>
            <a:r>
              <a:rPr lang="nl-NL" sz="3000" b="1" dirty="0">
                <a:highlight>
                  <a:srgbClr val="FFFF00"/>
                </a:highlight>
              </a:rPr>
              <a:t>verborgen vorm</a:t>
            </a:r>
            <a:r>
              <a:rPr lang="nl-NL" sz="3000" dirty="0"/>
              <a:t> heeft </a:t>
            </a:r>
            <a:r>
              <a:rPr lang="nl-NL" dirty="0"/>
              <a:t>(Mattheüs 13:33-35*)</a:t>
            </a:r>
            <a:r>
              <a:rPr lang="nl-NL" sz="3200" dirty="0"/>
              <a:t>.</a:t>
            </a:r>
          </a:p>
          <a:p>
            <a:r>
              <a:rPr lang="nl-NL" sz="3000" dirty="0"/>
              <a:t>Het koninkrijk zoals profeten hebben gesproken, is echter niet van de baan, maar zal komen de op </a:t>
            </a:r>
            <a:r>
              <a:rPr lang="nl-NL" sz="3000" b="1" dirty="0"/>
              <a:t>tijd</a:t>
            </a:r>
            <a:r>
              <a:rPr lang="nl-NL" sz="3000" dirty="0"/>
              <a:t> die </a:t>
            </a:r>
            <a:r>
              <a:rPr lang="nl-NL" sz="3000" b="1" dirty="0"/>
              <a:t>God</a:t>
            </a:r>
            <a:r>
              <a:rPr lang="nl-NL" sz="3000" dirty="0"/>
              <a:t> heeft </a:t>
            </a:r>
            <a:r>
              <a:rPr lang="nl-NL" sz="3000" b="1" dirty="0"/>
              <a:t>bepaald</a:t>
            </a:r>
            <a:r>
              <a:rPr lang="nl-NL" sz="3000" dirty="0"/>
              <a:t> </a:t>
            </a:r>
            <a:r>
              <a:rPr lang="nl-NL" dirty="0"/>
              <a:t>(Hand. 1:6-8*)</a:t>
            </a:r>
            <a:r>
              <a:rPr lang="nl-NL" sz="3000" dirty="0"/>
              <a:t>.</a:t>
            </a:r>
          </a:p>
          <a:p>
            <a:r>
              <a:rPr lang="nl-NL" sz="3000" b="1" dirty="0"/>
              <a:t>Openbaring 20:1-6</a:t>
            </a:r>
            <a:r>
              <a:rPr lang="nl-NL" sz="3000" dirty="0"/>
              <a:t>: toekomstige </a:t>
            </a:r>
            <a:r>
              <a:rPr lang="nl-NL" sz="3000" b="1" dirty="0"/>
              <a:t>regering </a:t>
            </a:r>
            <a:r>
              <a:rPr lang="nl-NL" sz="3000" dirty="0"/>
              <a:t>van</a:t>
            </a:r>
            <a:r>
              <a:rPr lang="nl-NL" sz="3000" b="1" dirty="0"/>
              <a:t> Jezus Christus</a:t>
            </a:r>
            <a:r>
              <a:rPr lang="nl-NL" sz="3000" dirty="0"/>
              <a:t>, Israël hersteld worden; allen die zullen deel hebben aan eerste opstanding, zullen met Christus regeren in zijn Koninkrijk </a:t>
            </a:r>
            <a:r>
              <a:rPr lang="nl-NL" dirty="0"/>
              <a:t>(Matt. 19:38; Op. 3:21)</a:t>
            </a:r>
            <a:r>
              <a:rPr lang="nl-NL" sz="3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788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F21B4A-9D2E-901C-4971-0E0D52552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757" y="386896"/>
            <a:ext cx="10526486" cy="1493157"/>
          </a:xfrm>
        </p:spPr>
        <p:txBody>
          <a:bodyPr>
            <a:normAutofit/>
          </a:bodyPr>
          <a:lstStyle/>
          <a:p>
            <a:pPr algn="ctr"/>
            <a:r>
              <a:rPr lang="nl-NL" b="1" dirty="0"/>
              <a:t>Het Koninkrijk van God in de genadebedeling: géén fysieke maar wél een </a:t>
            </a:r>
            <a:r>
              <a:rPr lang="nl-NL" b="1" u="sng" dirty="0"/>
              <a:t>verborgen vorm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114C132-6190-3F5C-40FF-5100E582D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002969"/>
            <a:ext cx="11430000" cy="4593771"/>
          </a:xfrm>
        </p:spPr>
        <p:txBody>
          <a:bodyPr>
            <a:normAutofit/>
          </a:bodyPr>
          <a:lstStyle/>
          <a:p>
            <a:r>
              <a:rPr lang="nl-NL" sz="3000" dirty="0"/>
              <a:t>De</a:t>
            </a:r>
            <a:r>
              <a:rPr lang="nl-NL" sz="3000" b="1" dirty="0"/>
              <a:t> </a:t>
            </a:r>
            <a:r>
              <a:rPr lang="nl-NL" sz="3000" b="1" dirty="0">
                <a:highlight>
                  <a:srgbClr val="FFFF00"/>
                </a:highlight>
              </a:rPr>
              <a:t>kracht</a:t>
            </a:r>
            <a:r>
              <a:rPr lang="nl-NL" sz="3000" b="1" dirty="0"/>
              <a:t> </a:t>
            </a:r>
            <a:r>
              <a:rPr lang="nl-NL" sz="3000" dirty="0"/>
              <a:t>én de</a:t>
            </a:r>
            <a:r>
              <a:rPr lang="nl-NL" sz="3000" b="1" dirty="0"/>
              <a:t> </a:t>
            </a:r>
            <a:r>
              <a:rPr lang="nl-NL" sz="3000" b="1" dirty="0">
                <a:highlight>
                  <a:srgbClr val="FFFF00"/>
                </a:highlight>
              </a:rPr>
              <a:t>vrucht</a:t>
            </a:r>
            <a:r>
              <a:rPr lang="nl-NL" sz="3000" b="1" dirty="0"/>
              <a:t> </a:t>
            </a:r>
            <a:r>
              <a:rPr lang="nl-NL" sz="3000" dirty="0"/>
              <a:t>van de </a:t>
            </a:r>
            <a:r>
              <a:rPr lang="nl-NL" sz="3000" b="1" dirty="0"/>
              <a:t>Heilige Geest</a:t>
            </a:r>
            <a:r>
              <a:rPr lang="nl-NL" sz="3000" dirty="0"/>
              <a:t>; hét grote verschil tussen de ware en de valse volgelingen:</a:t>
            </a:r>
          </a:p>
          <a:p>
            <a:endParaRPr lang="nl-NL" sz="100" dirty="0"/>
          </a:p>
          <a:p>
            <a:pPr marL="0" indent="0" algn="ctr">
              <a:buNone/>
            </a:pPr>
            <a:r>
              <a:rPr lang="nl-NL" sz="3000" dirty="0"/>
              <a:t>“</a:t>
            </a:r>
            <a:r>
              <a:rPr lang="nl-NL" sz="3000" i="1" dirty="0"/>
              <a:t>Want het </a:t>
            </a:r>
            <a:r>
              <a:rPr lang="nl-NL" sz="3000" b="1" i="1" dirty="0">
                <a:highlight>
                  <a:srgbClr val="FFFF00"/>
                </a:highlight>
              </a:rPr>
              <a:t>Koninkrijk Gods</a:t>
            </a:r>
            <a:r>
              <a:rPr lang="nl-NL" sz="3000" b="1" i="1" dirty="0"/>
              <a:t> </a:t>
            </a:r>
            <a:r>
              <a:rPr lang="nl-NL" sz="3000" i="1" dirty="0"/>
              <a:t>is </a:t>
            </a:r>
            <a:r>
              <a:rPr lang="nl-NL" sz="3000" b="1" i="1" dirty="0"/>
              <a:t>niet</a:t>
            </a:r>
            <a:r>
              <a:rPr lang="nl-NL" sz="3000" i="1" dirty="0"/>
              <a:t> </a:t>
            </a:r>
            <a:r>
              <a:rPr lang="nl-NL" sz="3000" i="1" u="sng" dirty="0">
                <a:solidFill>
                  <a:srgbClr val="FF0000"/>
                </a:solidFill>
              </a:rPr>
              <a:t>spijs</a:t>
            </a:r>
            <a:r>
              <a:rPr lang="nl-NL" sz="3000" i="1" dirty="0"/>
              <a:t> en </a:t>
            </a:r>
            <a:r>
              <a:rPr lang="nl-NL" sz="3000" i="1" u="sng" dirty="0">
                <a:solidFill>
                  <a:srgbClr val="FF0000"/>
                </a:solidFill>
              </a:rPr>
              <a:t>drank</a:t>
            </a:r>
            <a:r>
              <a:rPr lang="nl-NL" sz="3000" i="1" dirty="0"/>
              <a:t>, maar </a:t>
            </a:r>
            <a:r>
              <a:rPr lang="nl-NL" sz="3000" i="1" u="sng" dirty="0">
                <a:solidFill>
                  <a:srgbClr val="00B050"/>
                </a:solidFill>
              </a:rPr>
              <a:t>rechtvaardigheid</a:t>
            </a:r>
            <a:r>
              <a:rPr lang="nl-NL" sz="3000" i="1" dirty="0"/>
              <a:t>, en </a:t>
            </a:r>
            <a:r>
              <a:rPr lang="nl-NL" sz="3000" i="1" u="sng" dirty="0">
                <a:solidFill>
                  <a:srgbClr val="00B050"/>
                </a:solidFill>
              </a:rPr>
              <a:t>vrede</a:t>
            </a:r>
            <a:r>
              <a:rPr lang="nl-NL" sz="3000" i="1" dirty="0"/>
              <a:t>, en </a:t>
            </a:r>
            <a:r>
              <a:rPr lang="nl-NL" sz="3000" i="1" u="sng" dirty="0">
                <a:solidFill>
                  <a:srgbClr val="00B050"/>
                </a:solidFill>
              </a:rPr>
              <a:t>blijdschap</a:t>
            </a:r>
            <a:r>
              <a:rPr lang="nl-NL" sz="3000" i="1" dirty="0"/>
              <a:t>, door den </a:t>
            </a:r>
            <a:r>
              <a:rPr lang="nl-NL" sz="3000" b="1" i="1" dirty="0"/>
              <a:t>Heiligen Geest</a:t>
            </a:r>
            <a:r>
              <a:rPr lang="nl-NL" sz="3000" i="1" dirty="0"/>
              <a:t>. Want die Christus in deze dingen dient, is </a:t>
            </a:r>
            <a:r>
              <a:rPr lang="nl-NL" sz="3000" i="1" dirty="0" err="1"/>
              <a:t>Gode</a:t>
            </a:r>
            <a:r>
              <a:rPr lang="nl-NL" sz="3000" i="1" dirty="0"/>
              <a:t> </a:t>
            </a:r>
            <a:r>
              <a:rPr lang="nl-NL" sz="3000" i="1" dirty="0" err="1"/>
              <a:t>welbehagelijk</a:t>
            </a:r>
            <a:r>
              <a:rPr lang="nl-NL" sz="3000" i="1" dirty="0"/>
              <a:t>, en aangenaam den mensen.</a:t>
            </a:r>
            <a:r>
              <a:rPr lang="nl-NL" sz="3000" dirty="0"/>
              <a:t>”   – </a:t>
            </a:r>
            <a:r>
              <a:rPr lang="nl-NL" sz="3000" b="1" dirty="0"/>
              <a:t>Romeinen 14:17-18 SV</a:t>
            </a:r>
          </a:p>
          <a:p>
            <a:pPr marL="0" indent="0" algn="ctr">
              <a:buNone/>
            </a:pPr>
            <a:endParaRPr lang="nl-NL" sz="500" b="1" dirty="0"/>
          </a:p>
          <a:p>
            <a:pPr marL="0" indent="0" algn="ctr">
              <a:buNone/>
            </a:pPr>
            <a:r>
              <a:rPr lang="nl-NL" sz="3000" dirty="0"/>
              <a:t>“</a:t>
            </a:r>
            <a:r>
              <a:rPr lang="nl-NL" sz="3000" i="1" dirty="0"/>
              <a:t>Want het </a:t>
            </a:r>
            <a:r>
              <a:rPr lang="nl-NL" sz="3000" b="1" i="1" dirty="0">
                <a:highlight>
                  <a:srgbClr val="FFFF00"/>
                </a:highlight>
              </a:rPr>
              <a:t>Koninkrijk Gods</a:t>
            </a:r>
            <a:r>
              <a:rPr lang="nl-NL" sz="3000" b="1" i="1" dirty="0"/>
              <a:t> </a:t>
            </a:r>
            <a:r>
              <a:rPr lang="nl-NL" sz="3000" i="1" dirty="0"/>
              <a:t>is </a:t>
            </a:r>
            <a:r>
              <a:rPr lang="nl-NL" sz="3000" b="1" i="1" dirty="0"/>
              <a:t>niet </a:t>
            </a:r>
            <a:r>
              <a:rPr lang="nl-NL" sz="3000" i="1" dirty="0"/>
              <a:t>gelegen in </a:t>
            </a:r>
            <a:r>
              <a:rPr lang="nl-NL" sz="3000" i="1" u="sng" dirty="0">
                <a:solidFill>
                  <a:srgbClr val="FF0000"/>
                </a:solidFill>
              </a:rPr>
              <a:t>woorden</a:t>
            </a:r>
            <a:r>
              <a:rPr lang="nl-NL" sz="3000" i="1" dirty="0"/>
              <a:t>, maar in </a:t>
            </a:r>
            <a:r>
              <a:rPr lang="nl-NL" sz="3000" i="1" u="sng" dirty="0">
                <a:solidFill>
                  <a:srgbClr val="00B050"/>
                </a:solidFill>
              </a:rPr>
              <a:t>kracht</a:t>
            </a:r>
            <a:r>
              <a:rPr lang="nl-NL" sz="3000" i="1" dirty="0"/>
              <a:t>.</a:t>
            </a:r>
            <a:r>
              <a:rPr lang="nl-NL" sz="3000" dirty="0"/>
              <a:t>” – </a:t>
            </a:r>
            <a:r>
              <a:rPr lang="nl-NL" sz="3000" b="1" dirty="0"/>
              <a:t>1 Korinthe 4:20 SV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0060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C049C4-38D6-E677-6509-05A8591FF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84" y="473982"/>
            <a:ext cx="10798629" cy="1325563"/>
          </a:xfrm>
        </p:spPr>
        <p:txBody>
          <a:bodyPr/>
          <a:lstStyle/>
          <a:p>
            <a:pPr algn="ctr"/>
            <a:r>
              <a:rPr lang="nl-NL" b="1" dirty="0"/>
              <a:t>Gelijkenissen Jezus Christus over het Koninkrijk: tussen de hemelvaart en het Millennium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86BF7EF-603C-F0D5-3C13-549957D22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685" y="2111829"/>
            <a:ext cx="10798629" cy="3984171"/>
          </a:xfrm>
        </p:spPr>
        <p:txBody>
          <a:bodyPr>
            <a:normAutofit fontScale="92500" lnSpcReduction="10000"/>
          </a:bodyPr>
          <a:lstStyle/>
          <a:p>
            <a:r>
              <a:rPr lang="nl-NL" sz="3600" b="1" dirty="0">
                <a:highlight>
                  <a:srgbClr val="FFFF00"/>
                </a:highlight>
              </a:rPr>
              <a:t>Uiterlijke, zichtbare</a:t>
            </a:r>
            <a:r>
              <a:rPr lang="nl-NL" sz="3600" b="1" dirty="0"/>
              <a:t> gebied</a:t>
            </a:r>
            <a:r>
              <a:rPr lang="nl-NL" sz="3600" dirty="0"/>
              <a:t> van het </a:t>
            </a:r>
            <a:r>
              <a:rPr lang="nl-NL" sz="3600" u="sng" dirty="0"/>
              <a:t>Koninkrijk</a:t>
            </a:r>
            <a:r>
              <a:rPr lang="nl-NL" sz="3600" dirty="0"/>
              <a:t> </a:t>
            </a:r>
            <a:r>
              <a:rPr lang="nl-NL" sz="3600" dirty="0">
                <a:sym typeface="Wingdings" panose="05000000000000000000" pitchFamily="2" charset="2"/>
              </a:rPr>
              <a:t>                incl. christelijke belijders, zonder leven uit God |</a:t>
            </a:r>
            <a:endParaRPr lang="nl-NL" sz="3600" dirty="0"/>
          </a:p>
          <a:p>
            <a:pPr>
              <a:buFontTx/>
              <a:buChar char="-"/>
            </a:pPr>
            <a:r>
              <a:rPr lang="nl-NL" sz="3600" b="1" dirty="0"/>
              <a:t>Gelijkenissen</a:t>
            </a:r>
            <a:r>
              <a:rPr lang="nl-NL" sz="3600" dirty="0"/>
              <a:t> van: het onkruid, het mosterdzaad, het zuurdeeg enz.</a:t>
            </a:r>
          </a:p>
          <a:p>
            <a:pPr>
              <a:buFontTx/>
              <a:buChar char="-"/>
            </a:pPr>
            <a:endParaRPr lang="nl-NL" sz="700" dirty="0"/>
          </a:p>
          <a:p>
            <a:r>
              <a:rPr lang="nl-NL" sz="3600" b="1" dirty="0">
                <a:highlight>
                  <a:srgbClr val="FFFF00"/>
                </a:highlight>
              </a:rPr>
              <a:t>Geestelijke, verborgen</a:t>
            </a:r>
            <a:r>
              <a:rPr lang="nl-NL" sz="3600" b="1" dirty="0"/>
              <a:t> gebied</a:t>
            </a:r>
            <a:r>
              <a:rPr lang="nl-NL" sz="3600" dirty="0"/>
              <a:t> van het </a:t>
            </a:r>
            <a:r>
              <a:rPr lang="nl-NL" sz="3600" u="sng" dirty="0"/>
              <a:t>Koninkrijk</a:t>
            </a:r>
            <a:r>
              <a:rPr lang="nl-NL" sz="3600" dirty="0"/>
              <a:t> </a:t>
            </a:r>
            <a:r>
              <a:rPr lang="nl-NL" sz="3600" dirty="0">
                <a:sym typeface="Wingdings" panose="05000000000000000000" pitchFamily="2" charset="2"/>
              </a:rPr>
              <a:t>                        ware gelovigen, die leven uit God hebben |</a:t>
            </a:r>
            <a:endParaRPr lang="nl-NL" sz="3600" dirty="0"/>
          </a:p>
          <a:p>
            <a:pPr>
              <a:buFontTx/>
              <a:buChar char="-"/>
            </a:pPr>
            <a:r>
              <a:rPr lang="nl-NL" sz="3600" b="1" dirty="0"/>
              <a:t>Gelijkenissen</a:t>
            </a:r>
            <a:r>
              <a:rPr lang="nl-NL" sz="3600" dirty="0"/>
              <a:t> van: de schat, de parel, de goede vissen, de wijze maagden</a:t>
            </a:r>
          </a:p>
        </p:txBody>
      </p:sp>
    </p:spTree>
    <p:extLst>
      <p:ext uri="{BB962C8B-B14F-4D97-AF65-F5344CB8AC3E}">
        <p14:creationId xmlns:p14="http://schemas.microsoft.com/office/powerpoint/2010/main" val="3497213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9487</TotalTime>
  <Words>1419</Words>
  <Application>Microsoft Office PowerPoint</Application>
  <PresentationFormat>Breedbeeld</PresentationFormat>
  <Paragraphs>69</Paragraphs>
  <Slides>18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Kantoorthema</vt:lpstr>
      <vt:lpstr>Het Koninkrijk in het Nieuwe Testament  Het Koninkrijk  van God</vt:lpstr>
      <vt:lpstr>Het Koninkrijk van God / de hemel:  God zal door Christus in gerechtigheid regeren </vt:lpstr>
      <vt:lpstr>Schriftlezingen</vt:lpstr>
      <vt:lpstr>Het Koninkrijk heeft, hoewel God altijd in Christus regeert, wél verschillende ‘gedaanten’ </vt:lpstr>
      <vt:lpstr>Het Koninkrijk heeft, hoewel God altijd in Christus regeert, wél verschillende ‘gedaanten’ </vt:lpstr>
      <vt:lpstr>Gods Koninkrijk zal alsnog worden gevestigd:  nu kunnen ook heiden deel uitmaken Koninkrijk</vt:lpstr>
      <vt:lpstr>Israël verwierp de Koning  de openbaarwording van het Koninkrijk werd daarop opgeschort </vt:lpstr>
      <vt:lpstr>Het Koninkrijk van God in de genadebedeling: géén fysieke maar wél een verborgen vorm</vt:lpstr>
      <vt:lpstr>Gelijkenissen Jezus Christus over het Koninkrijk: tussen de hemelvaart en het Millennium</vt:lpstr>
      <vt:lpstr>Het Koninkrijk in het Nieuwe Testament  Het Koninkrijk  van God</vt:lpstr>
      <vt:lpstr>Eerst ‘voorproef’ van Koninkrijk, maar de  oprichting Koninkrijk zal in toekomst plaatsvinden</vt:lpstr>
      <vt:lpstr>Eerst ‘voorproef’ van Koninkrijk, maar de  oprichting Koninkrijk zal in toekomst plaatsvinden</vt:lpstr>
      <vt:lpstr>De ‘verheerlijking op de berg’ als voorsmaak van Christus’ kracht en komst: het Koninkrijk</vt:lpstr>
      <vt:lpstr>Het ‘toetreden’ tot de geestelijke sfeer van dit ‘verborgen’ Koninkrijk ging/gaat langs de weg van:</vt:lpstr>
      <vt:lpstr>Het ‘toetreden’ tot de geestelijke sfeer van dit ‘verborgen’ Koninkrijk ging/gaat langs de weg van:</vt:lpstr>
      <vt:lpstr>Het Koninkrijk in het Nieuwe Testament  Het Koninkrijk  van God</vt:lpstr>
      <vt:lpstr>Conclusie van het Koninkrijk in het NT: het kreeg een nieuwe vorm die geen profeet gezien had</vt:lpstr>
      <vt:lpstr>Het Koninkrijk in het Nieuwe Testament  Het Koninkrijk  van God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253</cp:revision>
  <dcterms:created xsi:type="dcterms:W3CDTF">2025-08-16T13:57:07Z</dcterms:created>
  <dcterms:modified xsi:type="dcterms:W3CDTF">2025-10-05T07:46:56Z</dcterms:modified>
</cp:coreProperties>
</file>