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99" r:id="rId4"/>
    <p:sldId id="300" r:id="rId5"/>
    <p:sldId id="257" r:id="rId6"/>
    <p:sldId id="298" r:id="rId7"/>
    <p:sldId id="258" r:id="rId8"/>
    <p:sldId id="276" r:id="rId9"/>
    <p:sldId id="259" r:id="rId10"/>
    <p:sldId id="260" r:id="rId11"/>
    <p:sldId id="261" r:id="rId12"/>
    <p:sldId id="262" r:id="rId13"/>
    <p:sldId id="263" r:id="rId14"/>
    <p:sldId id="295" r:id="rId15"/>
    <p:sldId id="296" r:id="rId16"/>
    <p:sldId id="301" r:id="rId17"/>
    <p:sldId id="264" r:id="rId18"/>
    <p:sldId id="265" r:id="rId19"/>
    <p:sldId id="266" r:id="rId20"/>
    <p:sldId id="302" r:id="rId21"/>
    <p:sldId id="273" r:id="rId22"/>
    <p:sldId id="305" r:id="rId23"/>
    <p:sldId id="303" r:id="rId24"/>
    <p:sldId id="304" r:id="rId25"/>
    <p:sldId id="268" r:id="rId26"/>
    <p:sldId id="311" r:id="rId27"/>
    <p:sldId id="306" r:id="rId28"/>
    <p:sldId id="269" r:id="rId29"/>
    <p:sldId id="271" r:id="rId30"/>
    <p:sldId id="278" r:id="rId31"/>
    <p:sldId id="297" r:id="rId32"/>
    <p:sldId id="307" r:id="rId33"/>
    <p:sldId id="308" r:id="rId34"/>
    <p:sldId id="279" r:id="rId35"/>
    <p:sldId id="280" r:id="rId36"/>
    <p:sldId id="281" r:id="rId37"/>
    <p:sldId id="282" r:id="rId38"/>
    <p:sldId id="283" r:id="rId39"/>
    <p:sldId id="284" r:id="rId40"/>
    <p:sldId id="285" r:id="rId41"/>
    <p:sldId id="289" r:id="rId42"/>
    <p:sldId id="290" r:id="rId43"/>
    <p:sldId id="291" r:id="rId44"/>
    <p:sldId id="292" r:id="rId45"/>
    <p:sldId id="293" r:id="rId46"/>
    <p:sldId id="286" r:id="rId47"/>
    <p:sldId id="309" r:id="rId48"/>
    <p:sldId id="310" r:id="rId49"/>
    <p:sldId id="287" r:id="rId50"/>
    <p:sldId id="288" r:id="rId5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9" d="100"/>
          <a:sy n="109" d="100"/>
        </p:scale>
        <p:origin x="6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15DEB3-3B49-428A-814C-C4081D24DC6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DFE2056-2C80-4802-ACBF-2178201A5C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6893B6C-393D-406D-A5E7-6B2294C4279B}"/>
              </a:ext>
            </a:extLst>
          </p:cNvPr>
          <p:cNvSpPr>
            <a:spLocks noGrp="1"/>
          </p:cNvSpPr>
          <p:nvPr>
            <p:ph type="dt" sz="half" idx="10"/>
          </p:nvPr>
        </p:nvSpPr>
        <p:spPr/>
        <p:txBody>
          <a:bodyPr/>
          <a:lstStyle/>
          <a:p>
            <a:fld id="{9D792D26-D14A-4479-B73D-0F95BBA38736}" type="datetimeFigureOut">
              <a:rPr lang="nl-NL" smtClean="0"/>
              <a:t>17-10-2023</a:t>
            </a:fld>
            <a:endParaRPr lang="nl-NL"/>
          </a:p>
        </p:txBody>
      </p:sp>
      <p:sp>
        <p:nvSpPr>
          <p:cNvPr id="5" name="Tijdelijke aanduiding voor voettekst 4">
            <a:extLst>
              <a:ext uri="{FF2B5EF4-FFF2-40B4-BE49-F238E27FC236}">
                <a16:creationId xmlns:a16="http://schemas.microsoft.com/office/drawing/2014/main" id="{0092B084-E950-421C-AB45-4B48D02EB1D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BDA7F05-661D-4A78-B5B8-FA5B92D810BB}"/>
              </a:ext>
            </a:extLst>
          </p:cNvPr>
          <p:cNvSpPr>
            <a:spLocks noGrp="1"/>
          </p:cNvSpPr>
          <p:nvPr>
            <p:ph type="sldNum" sz="quarter" idx="12"/>
          </p:nvPr>
        </p:nvSpPr>
        <p:spPr/>
        <p:txBody>
          <a:bodyPr/>
          <a:lstStyle/>
          <a:p>
            <a:fld id="{AD1F0138-842B-43EC-AB8F-9B54C5EC8937}" type="slidenum">
              <a:rPr lang="nl-NL" smtClean="0"/>
              <a:t>‹nr.›</a:t>
            </a:fld>
            <a:endParaRPr lang="nl-NL"/>
          </a:p>
        </p:txBody>
      </p:sp>
    </p:spTree>
    <p:extLst>
      <p:ext uri="{BB962C8B-B14F-4D97-AF65-F5344CB8AC3E}">
        <p14:creationId xmlns:p14="http://schemas.microsoft.com/office/powerpoint/2010/main" val="1779446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95FCF2-E867-4571-BFA5-AF8E40B84193}"/>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DE3765D5-B66B-49EB-BBB5-0A73C98A9E4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AF23A25-9057-46D7-9478-23E13E9DF85A}"/>
              </a:ext>
            </a:extLst>
          </p:cNvPr>
          <p:cNvSpPr>
            <a:spLocks noGrp="1"/>
          </p:cNvSpPr>
          <p:nvPr>
            <p:ph type="dt" sz="half" idx="10"/>
          </p:nvPr>
        </p:nvSpPr>
        <p:spPr/>
        <p:txBody>
          <a:bodyPr/>
          <a:lstStyle/>
          <a:p>
            <a:fld id="{9D792D26-D14A-4479-B73D-0F95BBA38736}" type="datetimeFigureOut">
              <a:rPr lang="nl-NL" smtClean="0"/>
              <a:t>17-10-2023</a:t>
            </a:fld>
            <a:endParaRPr lang="nl-NL"/>
          </a:p>
        </p:txBody>
      </p:sp>
      <p:sp>
        <p:nvSpPr>
          <p:cNvPr id="5" name="Tijdelijke aanduiding voor voettekst 4">
            <a:extLst>
              <a:ext uri="{FF2B5EF4-FFF2-40B4-BE49-F238E27FC236}">
                <a16:creationId xmlns:a16="http://schemas.microsoft.com/office/drawing/2014/main" id="{8B1477EB-0741-491B-8E93-53B7DB26A58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9860F11-4C88-42D8-9AF0-564E0FBB9335}"/>
              </a:ext>
            </a:extLst>
          </p:cNvPr>
          <p:cNvSpPr>
            <a:spLocks noGrp="1"/>
          </p:cNvSpPr>
          <p:nvPr>
            <p:ph type="sldNum" sz="quarter" idx="12"/>
          </p:nvPr>
        </p:nvSpPr>
        <p:spPr/>
        <p:txBody>
          <a:bodyPr/>
          <a:lstStyle/>
          <a:p>
            <a:fld id="{AD1F0138-842B-43EC-AB8F-9B54C5EC8937}" type="slidenum">
              <a:rPr lang="nl-NL" smtClean="0"/>
              <a:t>‹nr.›</a:t>
            </a:fld>
            <a:endParaRPr lang="nl-NL"/>
          </a:p>
        </p:txBody>
      </p:sp>
    </p:spTree>
    <p:extLst>
      <p:ext uri="{BB962C8B-B14F-4D97-AF65-F5344CB8AC3E}">
        <p14:creationId xmlns:p14="http://schemas.microsoft.com/office/powerpoint/2010/main" val="3856624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A35E302-7E30-4B57-AE67-F90DA51E6C48}"/>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36F63E0E-BC0E-4F38-BDC4-25946EAF31E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7BF5D7E-EC80-488F-8BD5-4D568B1165D4}"/>
              </a:ext>
            </a:extLst>
          </p:cNvPr>
          <p:cNvSpPr>
            <a:spLocks noGrp="1"/>
          </p:cNvSpPr>
          <p:nvPr>
            <p:ph type="dt" sz="half" idx="10"/>
          </p:nvPr>
        </p:nvSpPr>
        <p:spPr/>
        <p:txBody>
          <a:bodyPr/>
          <a:lstStyle/>
          <a:p>
            <a:fld id="{9D792D26-D14A-4479-B73D-0F95BBA38736}" type="datetimeFigureOut">
              <a:rPr lang="nl-NL" smtClean="0"/>
              <a:t>17-10-2023</a:t>
            </a:fld>
            <a:endParaRPr lang="nl-NL"/>
          </a:p>
        </p:txBody>
      </p:sp>
      <p:sp>
        <p:nvSpPr>
          <p:cNvPr id="5" name="Tijdelijke aanduiding voor voettekst 4">
            <a:extLst>
              <a:ext uri="{FF2B5EF4-FFF2-40B4-BE49-F238E27FC236}">
                <a16:creationId xmlns:a16="http://schemas.microsoft.com/office/drawing/2014/main" id="{ACAA914C-4A4D-4FB2-9AE3-7963A31C57F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5AA3D0B-B97B-4D83-8295-4A461AC900C4}"/>
              </a:ext>
            </a:extLst>
          </p:cNvPr>
          <p:cNvSpPr>
            <a:spLocks noGrp="1"/>
          </p:cNvSpPr>
          <p:nvPr>
            <p:ph type="sldNum" sz="quarter" idx="12"/>
          </p:nvPr>
        </p:nvSpPr>
        <p:spPr/>
        <p:txBody>
          <a:bodyPr/>
          <a:lstStyle/>
          <a:p>
            <a:fld id="{AD1F0138-842B-43EC-AB8F-9B54C5EC8937}" type="slidenum">
              <a:rPr lang="nl-NL" smtClean="0"/>
              <a:t>‹nr.›</a:t>
            </a:fld>
            <a:endParaRPr lang="nl-NL"/>
          </a:p>
        </p:txBody>
      </p:sp>
    </p:spTree>
    <p:extLst>
      <p:ext uri="{BB962C8B-B14F-4D97-AF65-F5344CB8AC3E}">
        <p14:creationId xmlns:p14="http://schemas.microsoft.com/office/powerpoint/2010/main" val="1866516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15A114-7E86-4FF8-9CE7-E6AF91916BF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18C7A5F-4958-4BBF-A773-19B1EE5AC84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05FB33A-8563-4924-A60B-F067488C5620}"/>
              </a:ext>
            </a:extLst>
          </p:cNvPr>
          <p:cNvSpPr>
            <a:spLocks noGrp="1"/>
          </p:cNvSpPr>
          <p:nvPr>
            <p:ph type="dt" sz="half" idx="10"/>
          </p:nvPr>
        </p:nvSpPr>
        <p:spPr/>
        <p:txBody>
          <a:bodyPr/>
          <a:lstStyle/>
          <a:p>
            <a:fld id="{9D792D26-D14A-4479-B73D-0F95BBA38736}" type="datetimeFigureOut">
              <a:rPr lang="nl-NL" smtClean="0"/>
              <a:t>17-10-2023</a:t>
            </a:fld>
            <a:endParaRPr lang="nl-NL"/>
          </a:p>
        </p:txBody>
      </p:sp>
      <p:sp>
        <p:nvSpPr>
          <p:cNvPr id="5" name="Tijdelijke aanduiding voor voettekst 4">
            <a:extLst>
              <a:ext uri="{FF2B5EF4-FFF2-40B4-BE49-F238E27FC236}">
                <a16:creationId xmlns:a16="http://schemas.microsoft.com/office/drawing/2014/main" id="{446E5B0B-7877-4A34-AEC7-E3CFF502F96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0965292-1659-406C-A868-62C1EFF3EB2C}"/>
              </a:ext>
            </a:extLst>
          </p:cNvPr>
          <p:cNvSpPr>
            <a:spLocks noGrp="1"/>
          </p:cNvSpPr>
          <p:nvPr>
            <p:ph type="sldNum" sz="quarter" idx="12"/>
          </p:nvPr>
        </p:nvSpPr>
        <p:spPr/>
        <p:txBody>
          <a:bodyPr/>
          <a:lstStyle/>
          <a:p>
            <a:fld id="{AD1F0138-842B-43EC-AB8F-9B54C5EC8937}" type="slidenum">
              <a:rPr lang="nl-NL" smtClean="0"/>
              <a:t>‹nr.›</a:t>
            </a:fld>
            <a:endParaRPr lang="nl-NL"/>
          </a:p>
        </p:txBody>
      </p:sp>
    </p:spTree>
    <p:extLst>
      <p:ext uri="{BB962C8B-B14F-4D97-AF65-F5344CB8AC3E}">
        <p14:creationId xmlns:p14="http://schemas.microsoft.com/office/powerpoint/2010/main" val="667766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45711A-83E3-460C-AF0B-65A9485D7254}"/>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ECEF0DE2-EBEA-42D8-A0A0-F09B51E300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D836CE7-2D94-49EA-A4C8-4586256A0B4C}"/>
              </a:ext>
            </a:extLst>
          </p:cNvPr>
          <p:cNvSpPr>
            <a:spLocks noGrp="1"/>
          </p:cNvSpPr>
          <p:nvPr>
            <p:ph type="dt" sz="half" idx="10"/>
          </p:nvPr>
        </p:nvSpPr>
        <p:spPr/>
        <p:txBody>
          <a:bodyPr/>
          <a:lstStyle/>
          <a:p>
            <a:fld id="{9D792D26-D14A-4479-B73D-0F95BBA38736}" type="datetimeFigureOut">
              <a:rPr lang="nl-NL" smtClean="0"/>
              <a:t>17-10-2023</a:t>
            </a:fld>
            <a:endParaRPr lang="nl-NL"/>
          </a:p>
        </p:txBody>
      </p:sp>
      <p:sp>
        <p:nvSpPr>
          <p:cNvPr id="5" name="Tijdelijke aanduiding voor voettekst 4">
            <a:extLst>
              <a:ext uri="{FF2B5EF4-FFF2-40B4-BE49-F238E27FC236}">
                <a16:creationId xmlns:a16="http://schemas.microsoft.com/office/drawing/2014/main" id="{DBF0F229-FD94-4925-94D0-F96E6672D84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C407441-97BA-4CAB-A997-545F886575BC}"/>
              </a:ext>
            </a:extLst>
          </p:cNvPr>
          <p:cNvSpPr>
            <a:spLocks noGrp="1"/>
          </p:cNvSpPr>
          <p:nvPr>
            <p:ph type="sldNum" sz="quarter" idx="12"/>
          </p:nvPr>
        </p:nvSpPr>
        <p:spPr/>
        <p:txBody>
          <a:bodyPr/>
          <a:lstStyle/>
          <a:p>
            <a:fld id="{AD1F0138-842B-43EC-AB8F-9B54C5EC8937}" type="slidenum">
              <a:rPr lang="nl-NL" smtClean="0"/>
              <a:t>‹nr.›</a:t>
            </a:fld>
            <a:endParaRPr lang="nl-NL"/>
          </a:p>
        </p:txBody>
      </p:sp>
    </p:spTree>
    <p:extLst>
      <p:ext uri="{BB962C8B-B14F-4D97-AF65-F5344CB8AC3E}">
        <p14:creationId xmlns:p14="http://schemas.microsoft.com/office/powerpoint/2010/main" val="1490605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6E430-183E-4D19-8643-86C54DD6FE4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8CE6DCF-9186-449B-B0B1-8707F79F139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B0A03E4-9412-4A22-8C66-D622053A516E}"/>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DFD4C78C-B0A3-469B-B88E-00D24C4944B6}"/>
              </a:ext>
            </a:extLst>
          </p:cNvPr>
          <p:cNvSpPr>
            <a:spLocks noGrp="1"/>
          </p:cNvSpPr>
          <p:nvPr>
            <p:ph type="dt" sz="half" idx="10"/>
          </p:nvPr>
        </p:nvSpPr>
        <p:spPr/>
        <p:txBody>
          <a:bodyPr/>
          <a:lstStyle/>
          <a:p>
            <a:fld id="{9D792D26-D14A-4479-B73D-0F95BBA38736}" type="datetimeFigureOut">
              <a:rPr lang="nl-NL" smtClean="0"/>
              <a:t>17-10-2023</a:t>
            </a:fld>
            <a:endParaRPr lang="nl-NL"/>
          </a:p>
        </p:txBody>
      </p:sp>
      <p:sp>
        <p:nvSpPr>
          <p:cNvPr id="6" name="Tijdelijke aanduiding voor voettekst 5">
            <a:extLst>
              <a:ext uri="{FF2B5EF4-FFF2-40B4-BE49-F238E27FC236}">
                <a16:creationId xmlns:a16="http://schemas.microsoft.com/office/drawing/2014/main" id="{DEEFDCE6-C1EF-4953-BA25-FBFD459B511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81F3301-3B1A-4B96-8D79-8200B3D4E740}"/>
              </a:ext>
            </a:extLst>
          </p:cNvPr>
          <p:cNvSpPr>
            <a:spLocks noGrp="1"/>
          </p:cNvSpPr>
          <p:nvPr>
            <p:ph type="sldNum" sz="quarter" idx="12"/>
          </p:nvPr>
        </p:nvSpPr>
        <p:spPr/>
        <p:txBody>
          <a:bodyPr/>
          <a:lstStyle/>
          <a:p>
            <a:fld id="{AD1F0138-842B-43EC-AB8F-9B54C5EC8937}" type="slidenum">
              <a:rPr lang="nl-NL" smtClean="0"/>
              <a:t>‹nr.›</a:t>
            </a:fld>
            <a:endParaRPr lang="nl-NL"/>
          </a:p>
        </p:txBody>
      </p:sp>
    </p:spTree>
    <p:extLst>
      <p:ext uri="{BB962C8B-B14F-4D97-AF65-F5344CB8AC3E}">
        <p14:creationId xmlns:p14="http://schemas.microsoft.com/office/powerpoint/2010/main" val="3353551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8EF3A3-9F5B-4339-AFDE-DD296A9908BA}"/>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8F3BBFEF-1CB9-42F2-B4EF-8545BB9728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9F5930D9-F958-47D7-8594-5270E41F7144}"/>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2565BE5A-AD06-474E-9974-53C82A118B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5CC9AD1-234F-4213-929F-0E6079B0BD82}"/>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9ECF7833-8755-4240-B5D8-6DEFC8BB7D1F}"/>
              </a:ext>
            </a:extLst>
          </p:cNvPr>
          <p:cNvSpPr>
            <a:spLocks noGrp="1"/>
          </p:cNvSpPr>
          <p:nvPr>
            <p:ph type="dt" sz="half" idx="10"/>
          </p:nvPr>
        </p:nvSpPr>
        <p:spPr/>
        <p:txBody>
          <a:bodyPr/>
          <a:lstStyle/>
          <a:p>
            <a:fld id="{9D792D26-D14A-4479-B73D-0F95BBA38736}" type="datetimeFigureOut">
              <a:rPr lang="nl-NL" smtClean="0"/>
              <a:t>17-10-2023</a:t>
            </a:fld>
            <a:endParaRPr lang="nl-NL"/>
          </a:p>
        </p:txBody>
      </p:sp>
      <p:sp>
        <p:nvSpPr>
          <p:cNvPr id="8" name="Tijdelijke aanduiding voor voettekst 7">
            <a:extLst>
              <a:ext uri="{FF2B5EF4-FFF2-40B4-BE49-F238E27FC236}">
                <a16:creationId xmlns:a16="http://schemas.microsoft.com/office/drawing/2014/main" id="{2639A4C9-441E-4C05-9B93-EF43DEAC80E7}"/>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A882FF03-A498-4E2A-9CF5-A7B9850BE4E1}"/>
              </a:ext>
            </a:extLst>
          </p:cNvPr>
          <p:cNvSpPr>
            <a:spLocks noGrp="1"/>
          </p:cNvSpPr>
          <p:nvPr>
            <p:ph type="sldNum" sz="quarter" idx="12"/>
          </p:nvPr>
        </p:nvSpPr>
        <p:spPr/>
        <p:txBody>
          <a:bodyPr/>
          <a:lstStyle/>
          <a:p>
            <a:fld id="{AD1F0138-842B-43EC-AB8F-9B54C5EC8937}" type="slidenum">
              <a:rPr lang="nl-NL" smtClean="0"/>
              <a:t>‹nr.›</a:t>
            </a:fld>
            <a:endParaRPr lang="nl-NL"/>
          </a:p>
        </p:txBody>
      </p:sp>
    </p:spTree>
    <p:extLst>
      <p:ext uri="{BB962C8B-B14F-4D97-AF65-F5344CB8AC3E}">
        <p14:creationId xmlns:p14="http://schemas.microsoft.com/office/powerpoint/2010/main" val="4187895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02EDD6-A651-4712-8CCF-68CE352A2529}"/>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25B80F31-D16F-4840-A97E-CB6605BD54B6}"/>
              </a:ext>
            </a:extLst>
          </p:cNvPr>
          <p:cNvSpPr>
            <a:spLocks noGrp="1"/>
          </p:cNvSpPr>
          <p:nvPr>
            <p:ph type="dt" sz="half" idx="10"/>
          </p:nvPr>
        </p:nvSpPr>
        <p:spPr/>
        <p:txBody>
          <a:bodyPr/>
          <a:lstStyle/>
          <a:p>
            <a:fld id="{9D792D26-D14A-4479-B73D-0F95BBA38736}" type="datetimeFigureOut">
              <a:rPr lang="nl-NL" smtClean="0"/>
              <a:t>17-10-2023</a:t>
            </a:fld>
            <a:endParaRPr lang="nl-NL"/>
          </a:p>
        </p:txBody>
      </p:sp>
      <p:sp>
        <p:nvSpPr>
          <p:cNvPr id="4" name="Tijdelijke aanduiding voor voettekst 3">
            <a:extLst>
              <a:ext uri="{FF2B5EF4-FFF2-40B4-BE49-F238E27FC236}">
                <a16:creationId xmlns:a16="http://schemas.microsoft.com/office/drawing/2014/main" id="{7F4E76BA-D33E-44B5-89B5-005F6FD8599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739CF01D-317E-46CF-8EE4-6F9E52514A15}"/>
              </a:ext>
            </a:extLst>
          </p:cNvPr>
          <p:cNvSpPr>
            <a:spLocks noGrp="1"/>
          </p:cNvSpPr>
          <p:nvPr>
            <p:ph type="sldNum" sz="quarter" idx="12"/>
          </p:nvPr>
        </p:nvSpPr>
        <p:spPr/>
        <p:txBody>
          <a:bodyPr/>
          <a:lstStyle/>
          <a:p>
            <a:fld id="{AD1F0138-842B-43EC-AB8F-9B54C5EC8937}" type="slidenum">
              <a:rPr lang="nl-NL" smtClean="0"/>
              <a:t>‹nr.›</a:t>
            </a:fld>
            <a:endParaRPr lang="nl-NL"/>
          </a:p>
        </p:txBody>
      </p:sp>
    </p:spTree>
    <p:extLst>
      <p:ext uri="{BB962C8B-B14F-4D97-AF65-F5344CB8AC3E}">
        <p14:creationId xmlns:p14="http://schemas.microsoft.com/office/powerpoint/2010/main" val="548957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32E7F6E-CBD8-4FC1-A659-21185048471B}"/>
              </a:ext>
            </a:extLst>
          </p:cNvPr>
          <p:cNvSpPr>
            <a:spLocks noGrp="1"/>
          </p:cNvSpPr>
          <p:nvPr>
            <p:ph type="dt" sz="half" idx="10"/>
          </p:nvPr>
        </p:nvSpPr>
        <p:spPr/>
        <p:txBody>
          <a:bodyPr/>
          <a:lstStyle/>
          <a:p>
            <a:fld id="{9D792D26-D14A-4479-B73D-0F95BBA38736}" type="datetimeFigureOut">
              <a:rPr lang="nl-NL" smtClean="0"/>
              <a:t>17-10-2023</a:t>
            </a:fld>
            <a:endParaRPr lang="nl-NL"/>
          </a:p>
        </p:txBody>
      </p:sp>
      <p:sp>
        <p:nvSpPr>
          <p:cNvPr id="3" name="Tijdelijke aanduiding voor voettekst 2">
            <a:extLst>
              <a:ext uri="{FF2B5EF4-FFF2-40B4-BE49-F238E27FC236}">
                <a16:creationId xmlns:a16="http://schemas.microsoft.com/office/drawing/2014/main" id="{3F5DE2A9-EA52-4922-8C86-11CF077965CB}"/>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EDB325E-0FE8-43F9-AC14-B0F8A0FF663F}"/>
              </a:ext>
            </a:extLst>
          </p:cNvPr>
          <p:cNvSpPr>
            <a:spLocks noGrp="1"/>
          </p:cNvSpPr>
          <p:nvPr>
            <p:ph type="sldNum" sz="quarter" idx="12"/>
          </p:nvPr>
        </p:nvSpPr>
        <p:spPr/>
        <p:txBody>
          <a:bodyPr/>
          <a:lstStyle/>
          <a:p>
            <a:fld id="{AD1F0138-842B-43EC-AB8F-9B54C5EC8937}" type="slidenum">
              <a:rPr lang="nl-NL" smtClean="0"/>
              <a:t>‹nr.›</a:t>
            </a:fld>
            <a:endParaRPr lang="nl-NL"/>
          </a:p>
        </p:txBody>
      </p:sp>
    </p:spTree>
    <p:extLst>
      <p:ext uri="{BB962C8B-B14F-4D97-AF65-F5344CB8AC3E}">
        <p14:creationId xmlns:p14="http://schemas.microsoft.com/office/powerpoint/2010/main" val="2744909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DD52C0-3E37-423A-BC12-DF34400386F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5713A90F-EF1F-40DE-9248-E25EC009A6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A0187787-861E-415C-B050-032820715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CA9C3BE-2189-4883-8D5B-2F1775FEB045}"/>
              </a:ext>
            </a:extLst>
          </p:cNvPr>
          <p:cNvSpPr>
            <a:spLocks noGrp="1"/>
          </p:cNvSpPr>
          <p:nvPr>
            <p:ph type="dt" sz="half" idx="10"/>
          </p:nvPr>
        </p:nvSpPr>
        <p:spPr/>
        <p:txBody>
          <a:bodyPr/>
          <a:lstStyle/>
          <a:p>
            <a:fld id="{9D792D26-D14A-4479-B73D-0F95BBA38736}" type="datetimeFigureOut">
              <a:rPr lang="nl-NL" smtClean="0"/>
              <a:t>17-10-2023</a:t>
            </a:fld>
            <a:endParaRPr lang="nl-NL"/>
          </a:p>
        </p:txBody>
      </p:sp>
      <p:sp>
        <p:nvSpPr>
          <p:cNvPr id="6" name="Tijdelijke aanduiding voor voettekst 5">
            <a:extLst>
              <a:ext uri="{FF2B5EF4-FFF2-40B4-BE49-F238E27FC236}">
                <a16:creationId xmlns:a16="http://schemas.microsoft.com/office/drawing/2014/main" id="{5AF1616C-9A86-43C5-A823-68AA2CDA842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C2E5126-8E5B-4925-AA68-63576659A019}"/>
              </a:ext>
            </a:extLst>
          </p:cNvPr>
          <p:cNvSpPr>
            <a:spLocks noGrp="1"/>
          </p:cNvSpPr>
          <p:nvPr>
            <p:ph type="sldNum" sz="quarter" idx="12"/>
          </p:nvPr>
        </p:nvSpPr>
        <p:spPr/>
        <p:txBody>
          <a:bodyPr/>
          <a:lstStyle/>
          <a:p>
            <a:fld id="{AD1F0138-842B-43EC-AB8F-9B54C5EC8937}" type="slidenum">
              <a:rPr lang="nl-NL" smtClean="0"/>
              <a:t>‹nr.›</a:t>
            </a:fld>
            <a:endParaRPr lang="nl-NL"/>
          </a:p>
        </p:txBody>
      </p:sp>
    </p:spTree>
    <p:extLst>
      <p:ext uri="{BB962C8B-B14F-4D97-AF65-F5344CB8AC3E}">
        <p14:creationId xmlns:p14="http://schemas.microsoft.com/office/powerpoint/2010/main" val="4071558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F6C400-1A7E-4FEF-BF05-0433F6B2C28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9F5F1E04-084B-4011-A32C-CF2AFA0588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E364755D-8E64-4D0C-B8FF-BC366AA60E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22D58D4-8AA2-4BC7-BB6D-F3C2A5373B91}"/>
              </a:ext>
            </a:extLst>
          </p:cNvPr>
          <p:cNvSpPr>
            <a:spLocks noGrp="1"/>
          </p:cNvSpPr>
          <p:nvPr>
            <p:ph type="dt" sz="half" idx="10"/>
          </p:nvPr>
        </p:nvSpPr>
        <p:spPr/>
        <p:txBody>
          <a:bodyPr/>
          <a:lstStyle/>
          <a:p>
            <a:fld id="{9D792D26-D14A-4479-B73D-0F95BBA38736}" type="datetimeFigureOut">
              <a:rPr lang="nl-NL" smtClean="0"/>
              <a:t>17-10-2023</a:t>
            </a:fld>
            <a:endParaRPr lang="nl-NL"/>
          </a:p>
        </p:txBody>
      </p:sp>
      <p:sp>
        <p:nvSpPr>
          <p:cNvPr id="6" name="Tijdelijke aanduiding voor voettekst 5">
            <a:extLst>
              <a:ext uri="{FF2B5EF4-FFF2-40B4-BE49-F238E27FC236}">
                <a16:creationId xmlns:a16="http://schemas.microsoft.com/office/drawing/2014/main" id="{767C0A06-58CD-4255-864E-2DDF590F474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F6B2C3D-785F-4243-A8A5-33288CFC9133}"/>
              </a:ext>
            </a:extLst>
          </p:cNvPr>
          <p:cNvSpPr>
            <a:spLocks noGrp="1"/>
          </p:cNvSpPr>
          <p:nvPr>
            <p:ph type="sldNum" sz="quarter" idx="12"/>
          </p:nvPr>
        </p:nvSpPr>
        <p:spPr/>
        <p:txBody>
          <a:bodyPr/>
          <a:lstStyle/>
          <a:p>
            <a:fld id="{AD1F0138-842B-43EC-AB8F-9B54C5EC8937}" type="slidenum">
              <a:rPr lang="nl-NL" smtClean="0"/>
              <a:t>‹nr.›</a:t>
            </a:fld>
            <a:endParaRPr lang="nl-NL"/>
          </a:p>
        </p:txBody>
      </p:sp>
    </p:spTree>
    <p:extLst>
      <p:ext uri="{BB962C8B-B14F-4D97-AF65-F5344CB8AC3E}">
        <p14:creationId xmlns:p14="http://schemas.microsoft.com/office/powerpoint/2010/main" val="4239590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4CA5942-2CEC-42DD-83EC-435DE631E1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7C4CFCB-DF7D-44FC-802A-C596E0280B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391B6E4-5375-40FD-9105-C490AB3740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792D26-D14A-4479-B73D-0F95BBA38736}" type="datetimeFigureOut">
              <a:rPr lang="nl-NL" smtClean="0"/>
              <a:t>17-10-2023</a:t>
            </a:fld>
            <a:endParaRPr lang="nl-NL"/>
          </a:p>
        </p:txBody>
      </p:sp>
      <p:sp>
        <p:nvSpPr>
          <p:cNvPr id="5" name="Tijdelijke aanduiding voor voettekst 4">
            <a:extLst>
              <a:ext uri="{FF2B5EF4-FFF2-40B4-BE49-F238E27FC236}">
                <a16:creationId xmlns:a16="http://schemas.microsoft.com/office/drawing/2014/main" id="{FBE6D2DB-A831-4B97-AEC1-7C066FED10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A3AC2A38-7E27-4247-A6EA-B202784C7B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1F0138-842B-43EC-AB8F-9B54C5EC8937}" type="slidenum">
              <a:rPr lang="nl-NL" smtClean="0"/>
              <a:t>‹nr.›</a:t>
            </a:fld>
            <a:endParaRPr lang="nl-NL"/>
          </a:p>
        </p:txBody>
      </p:sp>
    </p:spTree>
    <p:extLst>
      <p:ext uri="{BB962C8B-B14F-4D97-AF65-F5344CB8AC3E}">
        <p14:creationId xmlns:p14="http://schemas.microsoft.com/office/powerpoint/2010/main" val="2092067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86C2E2-657C-4257-B2E0-D1844F3A5C09}"/>
              </a:ext>
            </a:extLst>
          </p:cNvPr>
          <p:cNvSpPr>
            <a:spLocks noGrp="1"/>
          </p:cNvSpPr>
          <p:nvPr>
            <p:ph type="ctrTitle"/>
          </p:nvPr>
        </p:nvSpPr>
        <p:spPr/>
        <p:txBody>
          <a:bodyPr>
            <a:normAutofit/>
          </a:bodyPr>
          <a:lstStyle/>
          <a:p>
            <a:r>
              <a:rPr lang="nl-NL" dirty="0"/>
              <a:t>Israël, Gods klok in de eindtijd</a:t>
            </a:r>
          </a:p>
        </p:txBody>
      </p:sp>
      <p:sp>
        <p:nvSpPr>
          <p:cNvPr id="3" name="Ondertitel 2">
            <a:extLst>
              <a:ext uri="{FF2B5EF4-FFF2-40B4-BE49-F238E27FC236}">
                <a16:creationId xmlns:a16="http://schemas.microsoft.com/office/drawing/2014/main" id="{39854F24-D0BE-47AE-98A4-8E9AE2F04E52}"/>
              </a:ext>
            </a:extLst>
          </p:cNvPr>
          <p:cNvSpPr>
            <a:spLocks noGrp="1"/>
          </p:cNvSpPr>
          <p:nvPr>
            <p:ph type="subTitle" idx="1"/>
          </p:nvPr>
        </p:nvSpPr>
        <p:spPr/>
        <p:txBody>
          <a:bodyPr>
            <a:normAutofit/>
          </a:bodyPr>
          <a:lstStyle/>
          <a:p>
            <a:r>
              <a:rPr lang="nl-NL" sz="3600" dirty="0"/>
              <a:t>Ik heb u, Israël, liefgehad met een eeuwige liefde	</a:t>
            </a:r>
          </a:p>
        </p:txBody>
      </p:sp>
    </p:spTree>
    <p:extLst>
      <p:ext uri="{BB962C8B-B14F-4D97-AF65-F5344CB8AC3E}">
        <p14:creationId xmlns:p14="http://schemas.microsoft.com/office/powerpoint/2010/main" val="230528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D1AF89-4DBD-4538-9D2F-98D1092A6C02}"/>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A498BD08-40D4-4967-B58B-6AC98BDA377E}"/>
              </a:ext>
            </a:extLst>
          </p:cNvPr>
          <p:cNvPicPr>
            <a:picLocks noGrp="1" noChangeAspect="1"/>
          </p:cNvPicPr>
          <p:nvPr>
            <p:ph idx="1"/>
          </p:nvPr>
        </p:nvPicPr>
        <p:blipFill>
          <a:blip r:embed="rId2"/>
          <a:stretch>
            <a:fillRect/>
          </a:stretch>
        </p:blipFill>
        <p:spPr>
          <a:xfrm>
            <a:off x="2013438" y="1825625"/>
            <a:ext cx="7913077" cy="4900490"/>
          </a:xfrm>
          <a:prstGeom prst="rect">
            <a:avLst/>
          </a:prstGeom>
        </p:spPr>
      </p:pic>
    </p:spTree>
    <p:extLst>
      <p:ext uri="{BB962C8B-B14F-4D97-AF65-F5344CB8AC3E}">
        <p14:creationId xmlns:p14="http://schemas.microsoft.com/office/powerpoint/2010/main" val="335288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330D02-77D7-4B22-8321-77EA16CCBBCF}"/>
              </a:ext>
            </a:extLst>
          </p:cNvPr>
          <p:cNvSpPr>
            <a:spLocks noGrp="1"/>
          </p:cNvSpPr>
          <p:nvPr>
            <p:ph type="title"/>
          </p:nvPr>
        </p:nvSpPr>
        <p:spPr/>
        <p:txBody>
          <a:bodyPr/>
          <a:lstStyle/>
          <a:p>
            <a:r>
              <a:rPr lang="nl-NL" dirty="0"/>
              <a:t>Genesis, het begin van alle dingen</a:t>
            </a:r>
          </a:p>
        </p:txBody>
      </p:sp>
      <p:sp>
        <p:nvSpPr>
          <p:cNvPr id="3" name="Tijdelijke aanduiding voor inhoud 2">
            <a:extLst>
              <a:ext uri="{FF2B5EF4-FFF2-40B4-BE49-F238E27FC236}">
                <a16:creationId xmlns:a16="http://schemas.microsoft.com/office/drawing/2014/main" id="{61F500AC-8DAA-4476-89E2-0E4E6CBD56DD}"/>
              </a:ext>
            </a:extLst>
          </p:cNvPr>
          <p:cNvSpPr>
            <a:spLocks noGrp="1"/>
          </p:cNvSpPr>
          <p:nvPr>
            <p:ph idx="1"/>
          </p:nvPr>
        </p:nvSpPr>
        <p:spPr/>
        <p:txBody>
          <a:bodyPr>
            <a:normAutofit/>
          </a:bodyPr>
          <a:lstStyle/>
          <a:p>
            <a:r>
              <a:rPr lang="nl-NL" sz="3600" dirty="0"/>
              <a:t>Let daarbij ook op Genesis 12</a:t>
            </a:r>
          </a:p>
          <a:p>
            <a:r>
              <a:rPr lang="nl-NL" sz="3600" dirty="0"/>
              <a:t>Gods belofte aan Abraham en de waarschuwing voor alle mensen</a:t>
            </a:r>
          </a:p>
          <a:p>
            <a:r>
              <a:rPr lang="nl-NL" sz="3600" dirty="0"/>
              <a:t>Zegen en vloek</a:t>
            </a:r>
          </a:p>
          <a:p>
            <a:r>
              <a:rPr lang="nl-NL" sz="3600" dirty="0"/>
              <a:t>De zoon van de belofte is Izak en niet Ismaël</a:t>
            </a:r>
          </a:p>
          <a:p>
            <a:r>
              <a:rPr lang="nl-NL" sz="3600" dirty="0"/>
              <a:t>God is de God van Abraham, Izak en Jakob</a:t>
            </a:r>
          </a:p>
          <a:p>
            <a:r>
              <a:rPr lang="nl-NL" sz="3600" dirty="0"/>
              <a:t>Voor hen is de belofte en aan niemand anders</a:t>
            </a:r>
          </a:p>
        </p:txBody>
      </p:sp>
    </p:spTree>
    <p:extLst>
      <p:ext uri="{BB962C8B-B14F-4D97-AF65-F5344CB8AC3E}">
        <p14:creationId xmlns:p14="http://schemas.microsoft.com/office/powerpoint/2010/main" val="128015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A99301-CFDA-43F9-A377-4D0C094C228F}"/>
              </a:ext>
            </a:extLst>
          </p:cNvPr>
          <p:cNvSpPr>
            <a:spLocks noGrp="1"/>
          </p:cNvSpPr>
          <p:nvPr>
            <p:ph type="title"/>
          </p:nvPr>
        </p:nvSpPr>
        <p:spPr/>
        <p:txBody>
          <a:bodyPr/>
          <a:lstStyle/>
          <a:p>
            <a:r>
              <a:rPr lang="nl-NL" dirty="0"/>
              <a:t>Gods belofte</a:t>
            </a:r>
          </a:p>
        </p:txBody>
      </p:sp>
      <p:sp>
        <p:nvSpPr>
          <p:cNvPr id="3" name="Tijdelijke aanduiding voor inhoud 2">
            <a:extLst>
              <a:ext uri="{FF2B5EF4-FFF2-40B4-BE49-F238E27FC236}">
                <a16:creationId xmlns:a16="http://schemas.microsoft.com/office/drawing/2014/main" id="{06C2CDAE-EBCA-41B0-8ACC-D0D4D2A3918E}"/>
              </a:ext>
            </a:extLst>
          </p:cNvPr>
          <p:cNvSpPr>
            <a:spLocks noGrp="1"/>
          </p:cNvSpPr>
          <p:nvPr>
            <p:ph idx="1"/>
          </p:nvPr>
        </p:nvSpPr>
        <p:spPr/>
        <p:txBody>
          <a:bodyPr>
            <a:normAutofit fontScale="92500" lnSpcReduction="20000"/>
          </a:bodyPr>
          <a:lstStyle/>
          <a:p>
            <a:r>
              <a:rPr lang="nl-NL" sz="3600" dirty="0"/>
              <a:t>Maar zie, het woord van de HEERE kwam tot hem: Deze man zal uw erfgenaam niet zijn, maar iemand die uit uw eigen lichaam voortkomt, die zal uw erfgenaam zijn, Gen. 15:4</a:t>
            </a:r>
          </a:p>
          <a:p>
            <a:r>
              <a:rPr lang="nl-NL" sz="3600" dirty="0"/>
              <a:t>En hij geloofde in de HEERE, en Die rekende hem dat tot gerechtigheid, 6</a:t>
            </a:r>
          </a:p>
          <a:p>
            <a:r>
              <a:rPr lang="nl-NL" sz="3600" dirty="0"/>
              <a:t>Op die dag sloot de HEERE een verbond met Abram en zei: Aan uw nageslacht heb Ik dit land gegeven, van de rivier van Egypte af tot aan de grote rivier; de rivier de Eufraat, 18</a:t>
            </a:r>
          </a:p>
        </p:txBody>
      </p:sp>
    </p:spTree>
    <p:extLst>
      <p:ext uri="{BB962C8B-B14F-4D97-AF65-F5344CB8AC3E}">
        <p14:creationId xmlns:p14="http://schemas.microsoft.com/office/powerpoint/2010/main" val="210188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7B80F2-4BD6-4134-B221-E646B2B770B3}"/>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6F955832-12C6-4EAE-B5CF-ECB82203869E}"/>
              </a:ext>
            </a:extLst>
          </p:cNvPr>
          <p:cNvSpPr>
            <a:spLocks noGrp="1"/>
          </p:cNvSpPr>
          <p:nvPr>
            <p:ph idx="1"/>
          </p:nvPr>
        </p:nvSpPr>
        <p:spPr/>
        <p:txBody>
          <a:bodyPr>
            <a:normAutofit lnSpcReduction="10000"/>
          </a:bodyPr>
          <a:lstStyle/>
          <a:p>
            <a:r>
              <a:rPr lang="nl-NL" sz="3600" dirty="0"/>
              <a:t>Maar, de natuurlijke mens gaat zijn eigen weg, 16</a:t>
            </a:r>
          </a:p>
          <a:p>
            <a:r>
              <a:rPr lang="nl-NL" sz="3600" dirty="0"/>
              <a:t>Hagar en Ismaël</a:t>
            </a:r>
          </a:p>
          <a:p>
            <a:r>
              <a:rPr lang="nl-NL" sz="3600" dirty="0"/>
              <a:t>Opnieuw Gods belofte: Ik zal Mijn verbond maken tussen Mij, u en uw nageslacht na u, al hun generaties door, tot een eeuwig verbond, om voor u tot een God te zijn, en voor uw nageslacht na u. Ik zal aan u en uw nageslacht na u het land waar u vreemdeling bent, heel het land Kanaän als eeuwig bezit geven. Ik zal hun tot een God zijn, 17:7 en 8</a:t>
            </a:r>
          </a:p>
        </p:txBody>
      </p:sp>
    </p:spTree>
    <p:extLst>
      <p:ext uri="{BB962C8B-B14F-4D97-AF65-F5344CB8AC3E}">
        <p14:creationId xmlns:p14="http://schemas.microsoft.com/office/powerpoint/2010/main" val="426821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26483A-D8E1-4BDF-A8C3-0108329E0CE2}"/>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E22A50D5-DDA6-441F-86BE-D09B0056647B}"/>
              </a:ext>
            </a:extLst>
          </p:cNvPr>
          <p:cNvPicPr>
            <a:picLocks noGrp="1" noChangeAspect="1"/>
          </p:cNvPicPr>
          <p:nvPr>
            <p:ph idx="1"/>
          </p:nvPr>
        </p:nvPicPr>
        <p:blipFill>
          <a:blip r:embed="rId2"/>
          <a:stretch>
            <a:fillRect/>
          </a:stretch>
        </p:blipFill>
        <p:spPr>
          <a:xfrm>
            <a:off x="2004647" y="1825625"/>
            <a:ext cx="7164332" cy="4351338"/>
          </a:xfrm>
          <a:prstGeom prst="rect">
            <a:avLst/>
          </a:prstGeom>
        </p:spPr>
      </p:pic>
    </p:spTree>
    <p:extLst>
      <p:ext uri="{BB962C8B-B14F-4D97-AF65-F5344CB8AC3E}">
        <p14:creationId xmlns:p14="http://schemas.microsoft.com/office/powerpoint/2010/main" val="277309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C45082-2D61-48AB-88F4-B0522D3AB81E}"/>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85F3CAC2-665C-4EC9-826C-373CE2E0D9C1}"/>
              </a:ext>
            </a:extLst>
          </p:cNvPr>
          <p:cNvPicPr>
            <a:picLocks noGrp="1" noChangeAspect="1"/>
          </p:cNvPicPr>
          <p:nvPr>
            <p:ph idx="1"/>
          </p:nvPr>
        </p:nvPicPr>
        <p:blipFill>
          <a:blip r:embed="rId2"/>
          <a:stretch>
            <a:fillRect/>
          </a:stretch>
        </p:blipFill>
        <p:spPr>
          <a:xfrm>
            <a:off x="2312377" y="1934369"/>
            <a:ext cx="7341577" cy="4133850"/>
          </a:xfrm>
          <a:prstGeom prst="rect">
            <a:avLst/>
          </a:prstGeom>
        </p:spPr>
      </p:pic>
    </p:spTree>
    <p:extLst>
      <p:ext uri="{BB962C8B-B14F-4D97-AF65-F5344CB8AC3E}">
        <p14:creationId xmlns:p14="http://schemas.microsoft.com/office/powerpoint/2010/main" val="392839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E2A11B-545F-43EB-857F-39C627D8014A}"/>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94D8378C-BE0B-4470-9F4C-408E1EA04520}"/>
              </a:ext>
            </a:extLst>
          </p:cNvPr>
          <p:cNvPicPr>
            <a:picLocks noGrp="1" noChangeAspect="1"/>
          </p:cNvPicPr>
          <p:nvPr>
            <p:ph idx="1"/>
          </p:nvPr>
        </p:nvPicPr>
        <p:blipFill>
          <a:blip r:embed="rId2"/>
          <a:stretch>
            <a:fillRect/>
          </a:stretch>
        </p:blipFill>
        <p:spPr>
          <a:xfrm>
            <a:off x="492370" y="254976"/>
            <a:ext cx="8474616" cy="6330461"/>
          </a:xfrm>
          <a:prstGeom prst="rect">
            <a:avLst/>
          </a:prstGeom>
        </p:spPr>
      </p:pic>
    </p:spTree>
    <p:extLst>
      <p:ext uri="{BB962C8B-B14F-4D97-AF65-F5344CB8AC3E}">
        <p14:creationId xmlns:p14="http://schemas.microsoft.com/office/powerpoint/2010/main" val="81613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297DDC-686B-4CC2-9B2F-0F2F3363F52F}"/>
              </a:ext>
            </a:extLst>
          </p:cNvPr>
          <p:cNvSpPr>
            <a:spLocks noGrp="1"/>
          </p:cNvSpPr>
          <p:nvPr>
            <p:ph type="title"/>
          </p:nvPr>
        </p:nvSpPr>
        <p:spPr/>
        <p:txBody>
          <a:bodyPr/>
          <a:lstStyle/>
          <a:p>
            <a:r>
              <a:rPr lang="nl-NL" dirty="0"/>
              <a:t>Aan Jakob</a:t>
            </a:r>
          </a:p>
        </p:txBody>
      </p:sp>
      <p:sp>
        <p:nvSpPr>
          <p:cNvPr id="3" name="Tijdelijke aanduiding voor inhoud 2">
            <a:extLst>
              <a:ext uri="{FF2B5EF4-FFF2-40B4-BE49-F238E27FC236}">
                <a16:creationId xmlns:a16="http://schemas.microsoft.com/office/drawing/2014/main" id="{EA788C36-6904-4A63-BA2E-6F0E12B68515}"/>
              </a:ext>
            </a:extLst>
          </p:cNvPr>
          <p:cNvSpPr>
            <a:spLocks noGrp="1"/>
          </p:cNvSpPr>
          <p:nvPr>
            <p:ph idx="1"/>
          </p:nvPr>
        </p:nvSpPr>
        <p:spPr/>
        <p:txBody>
          <a:bodyPr>
            <a:normAutofit lnSpcReduction="10000"/>
          </a:bodyPr>
          <a:lstStyle/>
          <a:p>
            <a:r>
              <a:rPr lang="nl-NL" sz="3600" dirty="0"/>
              <a:t>Uw nageslacht zal talrijk zijn als het stof van de aarde en u zult zich uitbreiden naar het westen, het oosten, het noorden en het zuiden. In u en uw nageslacht zullen alle geslachten van de aardbodem gezegend worden, 28:14. </a:t>
            </a:r>
          </a:p>
          <a:p>
            <a:r>
              <a:rPr lang="nl-NL" sz="3600" dirty="0"/>
              <a:t>En zie, Ik ben met u, Ik zal u beschermen overal waar u heen zult gaan, en Ik zal u terugbrengen in dit land, want Ik zal u niet verlaten totdat Ik gedaan heb wat Ik tot u gesproken heb, 15</a:t>
            </a:r>
          </a:p>
        </p:txBody>
      </p:sp>
    </p:spTree>
    <p:extLst>
      <p:ext uri="{BB962C8B-B14F-4D97-AF65-F5344CB8AC3E}">
        <p14:creationId xmlns:p14="http://schemas.microsoft.com/office/powerpoint/2010/main" val="223997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F86DF5-C0C1-45E5-BC90-F5B4D1E3974E}"/>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B064C6ED-8F2F-4A5F-9151-99063F4080A6}"/>
              </a:ext>
            </a:extLst>
          </p:cNvPr>
          <p:cNvSpPr>
            <a:spLocks noGrp="1"/>
          </p:cNvSpPr>
          <p:nvPr>
            <p:ph idx="1"/>
          </p:nvPr>
        </p:nvSpPr>
        <p:spPr/>
        <p:txBody>
          <a:bodyPr>
            <a:normAutofit/>
          </a:bodyPr>
          <a:lstStyle/>
          <a:p>
            <a:r>
              <a:rPr lang="nl-NL" sz="3600" dirty="0"/>
              <a:t>Dit land dat Ik Abraham en Izak gegeven heb, dat zal Ik aan u geven, en aan uw nageslacht na u zal Ik dit land geven. Gen. 35:12</a:t>
            </a:r>
          </a:p>
          <a:p>
            <a:r>
              <a:rPr lang="nl-NL" sz="3600" dirty="0"/>
              <a:t>En Hij zei: Ik ben God, de God van uw vader, wees niet bevreesd om naar Egypte te trekken, want Ik zal u daar tot een groot volk maken. Ik zal met u meetrekken naar Egypte en Ik zal u ook zeker doen terugkeren en Jozef zal uw ogen sluiten, 46:4. </a:t>
            </a:r>
          </a:p>
        </p:txBody>
      </p:sp>
    </p:spTree>
    <p:extLst>
      <p:ext uri="{BB962C8B-B14F-4D97-AF65-F5344CB8AC3E}">
        <p14:creationId xmlns:p14="http://schemas.microsoft.com/office/powerpoint/2010/main" val="211483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3A31C5-B3E7-466F-B8D5-A8809D2A8C85}"/>
              </a:ext>
            </a:extLst>
          </p:cNvPr>
          <p:cNvSpPr>
            <a:spLocks noGrp="1"/>
          </p:cNvSpPr>
          <p:nvPr>
            <p:ph type="title"/>
          </p:nvPr>
        </p:nvSpPr>
        <p:spPr/>
        <p:txBody>
          <a:bodyPr/>
          <a:lstStyle/>
          <a:p>
            <a:r>
              <a:rPr lang="nl-NL" dirty="0"/>
              <a:t>Jozef</a:t>
            </a:r>
          </a:p>
        </p:txBody>
      </p:sp>
      <p:sp>
        <p:nvSpPr>
          <p:cNvPr id="3" name="Tijdelijke aanduiding voor inhoud 2">
            <a:extLst>
              <a:ext uri="{FF2B5EF4-FFF2-40B4-BE49-F238E27FC236}">
                <a16:creationId xmlns:a16="http://schemas.microsoft.com/office/drawing/2014/main" id="{871FD96C-E94A-4D89-97CD-0F906D747454}"/>
              </a:ext>
            </a:extLst>
          </p:cNvPr>
          <p:cNvSpPr>
            <a:spLocks noGrp="1"/>
          </p:cNvSpPr>
          <p:nvPr>
            <p:ph idx="1"/>
          </p:nvPr>
        </p:nvSpPr>
        <p:spPr/>
        <p:txBody>
          <a:bodyPr>
            <a:normAutofit/>
          </a:bodyPr>
          <a:lstStyle/>
          <a:p>
            <a:r>
              <a:rPr lang="nl-NL" sz="3600" dirty="0"/>
              <a:t>En Jozef zei tegen zijn broers: Ik ga sterven, maar God zal zeker naar jullie omzien en jullie uit dit land laten trekken naar het land Hij gezworen heeft aan Abraham, Izak en Jakob, Gen. 50:25. </a:t>
            </a:r>
          </a:p>
        </p:txBody>
      </p:sp>
    </p:spTree>
    <p:extLst>
      <p:ext uri="{BB962C8B-B14F-4D97-AF65-F5344CB8AC3E}">
        <p14:creationId xmlns:p14="http://schemas.microsoft.com/office/powerpoint/2010/main" val="186941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D3C39A-76DA-4BCB-A98A-04A7F989FB80}"/>
              </a:ext>
            </a:extLst>
          </p:cNvPr>
          <p:cNvSpPr>
            <a:spLocks noGrp="1"/>
          </p:cNvSpPr>
          <p:nvPr>
            <p:ph type="title"/>
          </p:nvPr>
        </p:nvSpPr>
        <p:spPr/>
        <p:txBody>
          <a:bodyPr/>
          <a:lstStyle/>
          <a:p>
            <a:endParaRPr lang="nl-NL" dirty="0"/>
          </a:p>
        </p:txBody>
      </p:sp>
      <p:pic>
        <p:nvPicPr>
          <p:cNvPr id="4" name="Tijdelijke aanduiding voor inhoud 3">
            <a:extLst>
              <a:ext uri="{FF2B5EF4-FFF2-40B4-BE49-F238E27FC236}">
                <a16:creationId xmlns:a16="http://schemas.microsoft.com/office/drawing/2014/main" id="{2C95E1D3-EF28-474F-B465-DDD4516ACB6F}"/>
              </a:ext>
            </a:extLst>
          </p:cNvPr>
          <p:cNvPicPr>
            <a:picLocks noGrp="1" noChangeAspect="1"/>
          </p:cNvPicPr>
          <p:nvPr>
            <p:ph idx="1"/>
          </p:nvPr>
        </p:nvPicPr>
        <p:blipFill>
          <a:blip r:embed="rId2"/>
          <a:stretch>
            <a:fillRect/>
          </a:stretch>
        </p:blipFill>
        <p:spPr>
          <a:xfrm>
            <a:off x="1213338" y="365125"/>
            <a:ext cx="8836270" cy="5811838"/>
          </a:xfrm>
          <a:prstGeom prst="rect">
            <a:avLst/>
          </a:prstGeom>
        </p:spPr>
      </p:pic>
    </p:spTree>
    <p:extLst>
      <p:ext uri="{BB962C8B-B14F-4D97-AF65-F5344CB8AC3E}">
        <p14:creationId xmlns:p14="http://schemas.microsoft.com/office/powerpoint/2010/main" val="100437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8A5F2A-4DBA-4502-BA32-ACEB24AC9EBE}"/>
              </a:ext>
            </a:extLst>
          </p:cNvPr>
          <p:cNvSpPr>
            <a:spLocks noGrp="1"/>
          </p:cNvSpPr>
          <p:nvPr>
            <p:ph type="title"/>
          </p:nvPr>
        </p:nvSpPr>
        <p:spPr/>
        <p:txBody>
          <a:bodyPr/>
          <a:lstStyle/>
          <a:p>
            <a:r>
              <a:rPr lang="nl-NL" dirty="0"/>
              <a:t>Mozes woorden van afscheid</a:t>
            </a:r>
          </a:p>
        </p:txBody>
      </p:sp>
      <p:sp>
        <p:nvSpPr>
          <p:cNvPr id="3" name="Tijdelijke aanduiding voor inhoud 2">
            <a:extLst>
              <a:ext uri="{FF2B5EF4-FFF2-40B4-BE49-F238E27FC236}">
                <a16:creationId xmlns:a16="http://schemas.microsoft.com/office/drawing/2014/main" id="{106621A9-9D77-4177-9A19-F1BBA812631B}"/>
              </a:ext>
            </a:extLst>
          </p:cNvPr>
          <p:cNvSpPr>
            <a:spLocks noGrp="1"/>
          </p:cNvSpPr>
          <p:nvPr>
            <p:ph idx="1"/>
          </p:nvPr>
        </p:nvSpPr>
        <p:spPr/>
        <p:txBody>
          <a:bodyPr>
            <a:normAutofit lnSpcReduction="10000"/>
          </a:bodyPr>
          <a:lstStyle/>
          <a:p>
            <a:r>
              <a:rPr lang="nl-NL" sz="3600" dirty="0"/>
              <a:t>Let op Israël, Gods klok in de eindtijd</a:t>
            </a:r>
          </a:p>
          <a:p>
            <a:r>
              <a:rPr lang="nl-NL" sz="3600" dirty="0"/>
              <a:t>De diepte van Gods zegen en Gods vloek t.a.v. Israël</a:t>
            </a:r>
          </a:p>
          <a:p>
            <a:r>
              <a:rPr lang="nl-NL" sz="3600" dirty="0"/>
              <a:t>De woorden van Mozes over Gods volk, </a:t>
            </a:r>
            <a:r>
              <a:rPr lang="nl-NL" sz="3600" dirty="0" err="1"/>
              <a:t>Dt</a:t>
            </a:r>
            <a:r>
              <a:rPr lang="nl-NL" sz="3600" dirty="0"/>
              <a:t>. 28:64-67 en </a:t>
            </a:r>
            <a:r>
              <a:rPr lang="nl-NL" sz="3600" dirty="0" err="1"/>
              <a:t>Dt</a:t>
            </a:r>
            <a:r>
              <a:rPr lang="nl-NL" sz="3600" dirty="0"/>
              <a:t>. 29:24-29</a:t>
            </a:r>
          </a:p>
          <a:p>
            <a:r>
              <a:rPr lang="nl-NL" sz="3600" dirty="0"/>
              <a:t>Gods oordeel en de verantwoordelijkheid van de volken</a:t>
            </a:r>
          </a:p>
          <a:p>
            <a:r>
              <a:rPr lang="nl-NL" sz="3600" dirty="0"/>
              <a:t>Bekering is aanstaande en Gods ontferming, </a:t>
            </a:r>
            <a:r>
              <a:rPr lang="nl-NL" sz="3600" dirty="0" err="1"/>
              <a:t>Dt</a:t>
            </a:r>
            <a:r>
              <a:rPr lang="nl-NL" sz="3600" dirty="0"/>
              <a:t>. 30:1-6</a:t>
            </a:r>
          </a:p>
          <a:p>
            <a:endParaRPr lang="nl-NL" sz="3600" dirty="0"/>
          </a:p>
        </p:txBody>
      </p:sp>
    </p:spTree>
    <p:extLst>
      <p:ext uri="{BB962C8B-B14F-4D97-AF65-F5344CB8AC3E}">
        <p14:creationId xmlns:p14="http://schemas.microsoft.com/office/powerpoint/2010/main" val="121535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88C032-64D6-4104-AB3C-884625ABD0FC}"/>
              </a:ext>
            </a:extLst>
          </p:cNvPr>
          <p:cNvSpPr>
            <a:spLocks noGrp="1"/>
          </p:cNvSpPr>
          <p:nvPr>
            <p:ph type="title"/>
          </p:nvPr>
        </p:nvSpPr>
        <p:spPr/>
        <p:txBody>
          <a:bodyPr/>
          <a:lstStyle/>
          <a:p>
            <a:r>
              <a:rPr lang="nl-NL" dirty="0"/>
              <a:t>Gods Woord staat vast</a:t>
            </a:r>
          </a:p>
        </p:txBody>
      </p:sp>
      <p:sp>
        <p:nvSpPr>
          <p:cNvPr id="3" name="Tijdelijke aanduiding voor inhoud 2">
            <a:extLst>
              <a:ext uri="{FF2B5EF4-FFF2-40B4-BE49-F238E27FC236}">
                <a16:creationId xmlns:a16="http://schemas.microsoft.com/office/drawing/2014/main" id="{5636BB24-3D0F-4F9D-8865-ECAA35B3201F}"/>
              </a:ext>
            </a:extLst>
          </p:cNvPr>
          <p:cNvSpPr>
            <a:spLocks noGrp="1"/>
          </p:cNvSpPr>
          <p:nvPr>
            <p:ph idx="1"/>
          </p:nvPr>
        </p:nvSpPr>
        <p:spPr/>
        <p:txBody>
          <a:bodyPr>
            <a:normAutofit/>
          </a:bodyPr>
          <a:lstStyle/>
          <a:p>
            <a:r>
              <a:rPr lang="nl-NL" sz="3600" dirty="0"/>
              <a:t>De HEERE, uw God, zal uw hart en het hart van uw nageslacht besnijden, om de HEERE, uw God lief te hebben met heel uw hart en met heel uw ziel, zodat u leven zult.</a:t>
            </a:r>
          </a:p>
        </p:txBody>
      </p:sp>
    </p:spTree>
    <p:extLst>
      <p:ext uri="{BB962C8B-B14F-4D97-AF65-F5344CB8AC3E}">
        <p14:creationId xmlns:p14="http://schemas.microsoft.com/office/powerpoint/2010/main" val="396743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39F0B4-A856-4EB1-AC7E-0CC1C7B8E305}"/>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20688079-8AC3-4910-95E5-B6C77B028C42}"/>
              </a:ext>
            </a:extLst>
          </p:cNvPr>
          <p:cNvPicPr>
            <a:picLocks noGrp="1" noChangeAspect="1"/>
          </p:cNvPicPr>
          <p:nvPr>
            <p:ph idx="1"/>
          </p:nvPr>
        </p:nvPicPr>
        <p:blipFill>
          <a:blip r:embed="rId2"/>
          <a:stretch>
            <a:fillRect/>
          </a:stretch>
        </p:blipFill>
        <p:spPr>
          <a:xfrm>
            <a:off x="1608992" y="1825625"/>
            <a:ext cx="8071339" cy="5120298"/>
          </a:xfrm>
          <a:prstGeom prst="rect">
            <a:avLst/>
          </a:prstGeom>
        </p:spPr>
      </p:pic>
    </p:spTree>
    <p:extLst>
      <p:ext uri="{BB962C8B-B14F-4D97-AF65-F5344CB8AC3E}">
        <p14:creationId xmlns:p14="http://schemas.microsoft.com/office/powerpoint/2010/main" val="365695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CE07B8-89A9-4A72-A740-250A99235C9D}"/>
              </a:ext>
            </a:extLst>
          </p:cNvPr>
          <p:cNvSpPr>
            <a:spLocks noGrp="1"/>
          </p:cNvSpPr>
          <p:nvPr>
            <p:ph type="title"/>
          </p:nvPr>
        </p:nvSpPr>
        <p:spPr/>
        <p:txBody>
          <a:bodyPr/>
          <a:lstStyle/>
          <a:p>
            <a:r>
              <a:rPr lang="nl-NL" dirty="0"/>
              <a:t>Is antisemitisme, satanisme? </a:t>
            </a:r>
          </a:p>
        </p:txBody>
      </p:sp>
      <p:sp>
        <p:nvSpPr>
          <p:cNvPr id="3" name="Tijdelijke aanduiding voor inhoud 2">
            <a:extLst>
              <a:ext uri="{FF2B5EF4-FFF2-40B4-BE49-F238E27FC236}">
                <a16:creationId xmlns:a16="http://schemas.microsoft.com/office/drawing/2014/main" id="{2B31DC2C-9887-4C47-9BE2-662E979131D8}"/>
              </a:ext>
            </a:extLst>
          </p:cNvPr>
          <p:cNvSpPr>
            <a:spLocks noGrp="1"/>
          </p:cNvSpPr>
          <p:nvPr>
            <p:ph idx="1"/>
          </p:nvPr>
        </p:nvSpPr>
        <p:spPr/>
        <p:txBody>
          <a:bodyPr>
            <a:normAutofit lnSpcReduction="10000"/>
          </a:bodyPr>
          <a:lstStyle/>
          <a:p>
            <a:r>
              <a:rPr lang="nl-NL" sz="3600" dirty="0"/>
              <a:t>De HEERE, uw God, zal al deze vervloekingen op uw vijanden leggen en op hen die u haten en die u vervolgd hebben, 30:6 en 7</a:t>
            </a:r>
          </a:p>
          <a:p>
            <a:r>
              <a:rPr lang="nl-NL" sz="3600" dirty="0"/>
              <a:t>Wie is uw vader?</a:t>
            </a:r>
          </a:p>
          <a:p>
            <a:r>
              <a:rPr lang="nl-NL" sz="3600" dirty="0"/>
              <a:t>Israël moet leven door het geloof zoals Abraham, </a:t>
            </a:r>
            <a:r>
              <a:rPr lang="nl-NL" sz="3600" dirty="0" err="1"/>
              <a:t>Jh</a:t>
            </a:r>
            <a:r>
              <a:rPr lang="nl-NL" sz="3600" dirty="0"/>
              <a:t>. 8:39</a:t>
            </a:r>
          </a:p>
          <a:p>
            <a:r>
              <a:rPr lang="nl-NL" sz="3600" dirty="0"/>
              <a:t>U doet de werken van uw vader, 41</a:t>
            </a:r>
          </a:p>
          <a:p>
            <a:r>
              <a:rPr lang="nl-NL" sz="3600" dirty="0"/>
              <a:t>Wie is uw vader?</a:t>
            </a:r>
          </a:p>
          <a:p>
            <a:endParaRPr lang="nl-NL" dirty="0"/>
          </a:p>
        </p:txBody>
      </p:sp>
    </p:spTree>
    <p:extLst>
      <p:ext uri="{BB962C8B-B14F-4D97-AF65-F5344CB8AC3E}">
        <p14:creationId xmlns:p14="http://schemas.microsoft.com/office/powerpoint/2010/main" val="43397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2C8D04-C824-4771-B0DF-84BB057255E7}"/>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48C48AEF-5A22-457F-BFCF-B6EF6D2A597D}"/>
              </a:ext>
            </a:extLst>
          </p:cNvPr>
          <p:cNvSpPr>
            <a:spLocks noGrp="1"/>
          </p:cNvSpPr>
          <p:nvPr>
            <p:ph idx="1"/>
          </p:nvPr>
        </p:nvSpPr>
        <p:spPr/>
        <p:txBody>
          <a:bodyPr>
            <a:normAutofit lnSpcReduction="10000"/>
          </a:bodyPr>
          <a:lstStyle/>
          <a:p>
            <a:r>
              <a:rPr lang="nl-NL" sz="3600" dirty="0"/>
              <a:t>Als God onze Vader is dan…….., 42</a:t>
            </a:r>
          </a:p>
          <a:p>
            <a:r>
              <a:rPr lang="nl-NL" sz="3600" dirty="0"/>
              <a:t>Wie uit God is, heeft de HERE Jezus lief</a:t>
            </a:r>
          </a:p>
          <a:p>
            <a:r>
              <a:rPr lang="nl-NL" sz="3600" dirty="0"/>
              <a:t>Wie de duivel liefheeft haat de Zoon van God en wil Hem doden, vervolgen, 44</a:t>
            </a:r>
          </a:p>
          <a:p>
            <a:r>
              <a:rPr lang="nl-NL" sz="3600" dirty="0"/>
              <a:t>Haat tegen de gelovigen is haat tegen God en Zijn Geliefde Zoon</a:t>
            </a:r>
          </a:p>
          <a:p>
            <a:r>
              <a:rPr lang="nl-NL" sz="3600" dirty="0"/>
              <a:t>Het is leven in ongeloof, 45-47</a:t>
            </a:r>
          </a:p>
          <a:p>
            <a:r>
              <a:rPr lang="nl-NL" sz="3600" dirty="0"/>
              <a:t>Alle haat in deze wereld, komt niet uit God….</a:t>
            </a:r>
          </a:p>
        </p:txBody>
      </p:sp>
    </p:spTree>
    <p:extLst>
      <p:ext uri="{BB962C8B-B14F-4D97-AF65-F5344CB8AC3E}">
        <p14:creationId xmlns:p14="http://schemas.microsoft.com/office/powerpoint/2010/main" val="153337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93824C-C527-4FEC-8DAC-D52F0EF7FDCF}"/>
              </a:ext>
            </a:extLst>
          </p:cNvPr>
          <p:cNvSpPr>
            <a:spLocks noGrp="1"/>
          </p:cNvSpPr>
          <p:nvPr>
            <p:ph type="title"/>
          </p:nvPr>
        </p:nvSpPr>
        <p:spPr/>
        <p:txBody>
          <a:bodyPr/>
          <a:lstStyle/>
          <a:p>
            <a:r>
              <a:rPr lang="nl-NL" dirty="0"/>
              <a:t>God zal Zich over Israël ontfermen</a:t>
            </a:r>
          </a:p>
        </p:txBody>
      </p:sp>
      <p:sp>
        <p:nvSpPr>
          <p:cNvPr id="3" name="Tijdelijke aanduiding voor inhoud 2">
            <a:extLst>
              <a:ext uri="{FF2B5EF4-FFF2-40B4-BE49-F238E27FC236}">
                <a16:creationId xmlns:a16="http://schemas.microsoft.com/office/drawing/2014/main" id="{B22F7181-6CEC-4B22-BDB0-81072B502086}"/>
              </a:ext>
            </a:extLst>
          </p:cNvPr>
          <p:cNvSpPr>
            <a:spLocks noGrp="1"/>
          </p:cNvSpPr>
          <p:nvPr>
            <p:ph idx="1"/>
          </p:nvPr>
        </p:nvSpPr>
        <p:spPr/>
        <p:txBody>
          <a:bodyPr>
            <a:normAutofit/>
          </a:bodyPr>
          <a:lstStyle/>
          <a:p>
            <a:r>
              <a:rPr lang="nl-NL" sz="3600" dirty="0"/>
              <a:t>Zoals wij ontferming hebben ontvangen, zo zal het ook gebeuren met God volk. Rom. 11:27-32</a:t>
            </a:r>
          </a:p>
          <a:p>
            <a:r>
              <a:rPr lang="nl-NL" sz="3600" dirty="0"/>
              <a:t>Zie, Ik ga een omkeer brengen in de gevangenschap van de tenten van Jakob en zal Mij ontfermen over zijn woningen. Jer. 30:18</a:t>
            </a:r>
          </a:p>
          <a:p>
            <a:r>
              <a:rPr lang="nl-NL" sz="3600" dirty="0"/>
              <a:t>Hoe groot bent u, </a:t>
            </a:r>
            <a:r>
              <a:rPr lang="nl-NL" sz="3600" dirty="0" err="1"/>
              <a:t>Rm</a:t>
            </a:r>
            <a:r>
              <a:rPr lang="nl-NL" sz="3600" dirty="0"/>
              <a:t>. 11:33-36</a:t>
            </a:r>
          </a:p>
          <a:p>
            <a:endParaRPr lang="nl-NL" sz="3600" dirty="0"/>
          </a:p>
        </p:txBody>
      </p:sp>
    </p:spTree>
    <p:extLst>
      <p:ext uri="{BB962C8B-B14F-4D97-AF65-F5344CB8AC3E}">
        <p14:creationId xmlns:p14="http://schemas.microsoft.com/office/powerpoint/2010/main" val="196680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FB3942-2766-45EF-9CAB-4C0BE1B9D453}"/>
              </a:ext>
            </a:extLst>
          </p:cNvPr>
          <p:cNvSpPr>
            <a:spLocks noGrp="1"/>
          </p:cNvSpPr>
          <p:nvPr>
            <p:ph type="title"/>
          </p:nvPr>
        </p:nvSpPr>
        <p:spPr/>
        <p:txBody>
          <a:bodyPr/>
          <a:lstStyle/>
          <a:p>
            <a:r>
              <a:rPr lang="nl-NL" dirty="0"/>
              <a:t>Het is een geestelijke strijd</a:t>
            </a:r>
          </a:p>
        </p:txBody>
      </p:sp>
      <p:pic>
        <p:nvPicPr>
          <p:cNvPr id="4" name="Tijdelijke aanduiding voor inhoud 3">
            <a:extLst>
              <a:ext uri="{FF2B5EF4-FFF2-40B4-BE49-F238E27FC236}">
                <a16:creationId xmlns:a16="http://schemas.microsoft.com/office/drawing/2014/main" id="{F95A10F0-631A-4FED-92D7-669B7D31F7E9}"/>
              </a:ext>
            </a:extLst>
          </p:cNvPr>
          <p:cNvPicPr>
            <a:picLocks noGrp="1" noChangeAspect="1"/>
          </p:cNvPicPr>
          <p:nvPr>
            <p:ph idx="1"/>
          </p:nvPr>
        </p:nvPicPr>
        <p:blipFill>
          <a:blip r:embed="rId2"/>
          <a:stretch>
            <a:fillRect/>
          </a:stretch>
        </p:blipFill>
        <p:spPr>
          <a:xfrm>
            <a:off x="1951869" y="1825625"/>
            <a:ext cx="8288262" cy="4351338"/>
          </a:xfrm>
          <a:prstGeom prst="rect">
            <a:avLst/>
          </a:prstGeom>
        </p:spPr>
      </p:pic>
    </p:spTree>
    <p:extLst>
      <p:ext uri="{BB962C8B-B14F-4D97-AF65-F5344CB8AC3E}">
        <p14:creationId xmlns:p14="http://schemas.microsoft.com/office/powerpoint/2010/main" val="54742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283819-2BF0-4838-93C1-EEB7F21BA4E7}"/>
              </a:ext>
            </a:extLst>
          </p:cNvPr>
          <p:cNvSpPr>
            <a:spLocks noGrp="1"/>
          </p:cNvSpPr>
          <p:nvPr>
            <p:ph type="title"/>
          </p:nvPr>
        </p:nvSpPr>
        <p:spPr/>
        <p:txBody>
          <a:bodyPr/>
          <a:lstStyle/>
          <a:p>
            <a:r>
              <a:rPr lang="nl-NL" dirty="0"/>
              <a:t>Israël als teken van de eindtijd</a:t>
            </a:r>
          </a:p>
        </p:txBody>
      </p:sp>
      <p:pic>
        <p:nvPicPr>
          <p:cNvPr id="4" name="Tijdelijke aanduiding voor inhoud 3">
            <a:extLst>
              <a:ext uri="{FF2B5EF4-FFF2-40B4-BE49-F238E27FC236}">
                <a16:creationId xmlns:a16="http://schemas.microsoft.com/office/drawing/2014/main" id="{763C3B7F-13A4-4542-8946-B65C04ADA212}"/>
              </a:ext>
            </a:extLst>
          </p:cNvPr>
          <p:cNvPicPr>
            <a:picLocks noGrp="1" noChangeAspect="1"/>
          </p:cNvPicPr>
          <p:nvPr>
            <p:ph idx="1"/>
          </p:nvPr>
        </p:nvPicPr>
        <p:blipFill>
          <a:blip r:embed="rId2"/>
          <a:stretch>
            <a:fillRect/>
          </a:stretch>
        </p:blipFill>
        <p:spPr>
          <a:xfrm>
            <a:off x="1186962" y="1825624"/>
            <a:ext cx="8642838" cy="5032375"/>
          </a:xfrm>
          <a:prstGeom prst="rect">
            <a:avLst/>
          </a:prstGeom>
        </p:spPr>
      </p:pic>
    </p:spTree>
    <p:extLst>
      <p:ext uri="{BB962C8B-B14F-4D97-AF65-F5344CB8AC3E}">
        <p14:creationId xmlns:p14="http://schemas.microsoft.com/office/powerpoint/2010/main" val="26561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5715FB-6D69-480A-B960-2E5A01AC0752}"/>
              </a:ext>
            </a:extLst>
          </p:cNvPr>
          <p:cNvSpPr>
            <a:spLocks noGrp="1"/>
          </p:cNvSpPr>
          <p:nvPr>
            <p:ph type="title"/>
          </p:nvPr>
        </p:nvSpPr>
        <p:spPr/>
        <p:txBody>
          <a:bodyPr/>
          <a:lstStyle/>
          <a:p>
            <a:r>
              <a:rPr lang="nl-NL" dirty="0"/>
              <a:t>Gods grote Naam, Ez. 36 ev. </a:t>
            </a:r>
          </a:p>
        </p:txBody>
      </p:sp>
      <p:sp>
        <p:nvSpPr>
          <p:cNvPr id="3" name="Tijdelijke aanduiding voor inhoud 2">
            <a:extLst>
              <a:ext uri="{FF2B5EF4-FFF2-40B4-BE49-F238E27FC236}">
                <a16:creationId xmlns:a16="http://schemas.microsoft.com/office/drawing/2014/main" id="{98CB4FB6-6801-4E7F-9F0E-E6190A28EB98}"/>
              </a:ext>
            </a:extLst>
          </p:cNvPr>
          <p:cNvSpPr>
            <a:spLocks noGrp="1"/>
          </p:cNvSpPr>
          <p:nvPr>
            <p:ph idx="1"/>
          </p:nvPr>
        </p:nvSpPr>
        <p:spPr/>
        <p:txBody>
          <a:bodyPr>
            <a:normAutofit lnSpcReduction="10000"/>
          </a:bodyPr>
          <a:lstStyle/>
          <a:p>
            <a:r>
              <a:rPr lang="nl-NL" sz="3600" dirty="0"/>
              <a:t>Zeg daarom tegen het huis van Israël: Zo zegt de Heer HEERE: Ik doe het niet om u, huis van Israël, maar om Mijn heilige Naam, die u ontheiligd hebt onder de heidenvolken waarheen u gegaan bent. Ik zal Mijn grote Naam heiligen, die onder de heidenvolken ontheiligd is, die u in hun midden ontheiligd hebt. Dan zullen de heidenvolken weten dat Ik de HEERE ben, spreekt de Heere </a:t>
            </a:r>
            <a:r>
              <a:rPr lang="nl-NL" sz="3600" dirty="0" err="1"/>
              <a:t>HEERE</a:t>
            </a:r>
            <a:r>
              <a:rPr lang="nl-NL" sz="3600" dirty="0"/>
              <a:t>, als Ik in u voor hun ogen geheiligd worden, 36:22-23</a:t>
            </a:r>
          </a:p>
        </p:txBody>
      </p:sp>
    </p:spTree>
    <p:extLst>
      <p:ext uri="{BB962C8B-B14F-4D97-AF65-F5344CB8AC3E}">
        <p14:creationId xmlns:p14="http://schemas.microsoft.com/office/powerpoint/2010/main" val="123530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6D879D-980D-44E3-B85D-43540A5F2058}"/>
              </a:ext>
            </a:extLst>
          </p:cNvPr>
          <p:cNvSpPr>
            <a:spLocks noGrp="1"/>
          </p:cNvSpPr>
          <p:nvPr>
            <p:ph type="title"/>
          </p:nvPr>
        </p:nvSpPr>
        <p:spPr/>
        <p:txBody>
          <a:bodyPr/>
          <a:lstStyle/>
          <a:p>
            <a:r>
              <a:rPr lang="nl-NL" dirty="0"/>
              <a:t>Het gaat om Gods eer en Zijn grote Naam</a:t>
            </a:r>
          </a:p>
        </p:txBody>
      </p:sp>
      <p:sp>
        <p:nvSpPr>
          <p:cNvPr id="3" name="Tijdelijke aanduiding voor inhoud 2">
            <a:extLst>
              <a:ext uri="{FF2B5EF4-FFF2-40B4-BE49-F238E27FC236}">
                <a16:creationId xmlns:a16="http://schemas.microsoft.com/office/drawing/2014/main" id="{87567A98-F9CF-4261-9F63-A9084FD57B97}"/>
              </a:ext>
            </a:extLst>
          </p:cNvPr>
          <p:cNvSpPr>
            <a:spLocks noGrp="1"/>
          </p:cNvSpPr>
          <p:nvPr>
            <p:ph idx="1"/>
          </p:nvPr>
        </p:nvSpPr>
        <p:spPr/>
        <p:txBody>
          <a:bodyPr>
            <a:normAutofit/>
          </a:bodyPr>
          <a:lstStyle/>
          <a:p>
            <a:r>
              <a:rPr lang="nl-NL" sz="3600" dirty="0"/>
              <a:t>God zal Zelf herbouwen en beplanten, Ez. 36:36</a:t>
            </a:r>
          </a:p>
          <a:p>
            <a:r>
              <a:rPr lang="nl-NL" sz="3600" dirty="0"/>
              <a:t>Zijn volk zal naar Hem vragen, 37</a:t>
            </a:r>
          </a:p>
          <a:p>
            <a:r>
              <a:rPr lang="nl-NL" sz="3600" dirty="0"/>
              <a:t>Hij zal hen verhoren en zegenen</a:t>
            </a:r>
          </a:p>
          <a:p>
            <a:endParaRPr lang="nl-NL" sz="3600" dirty="0"/>
          </a:p>
        </p:txBody>
      </p:sp>
    </p:spTree>
    <p:extLst>
      <p:ext uri="{BB962C8B-B14F-4D97-AF65-F5344CB8AC3E}">
        <p14:creationId xmlns:p14="http://schemas.microsoft.com/office/powerpoint/2010/main" val="140490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A65592-E5FB-4AC5-A69C-8912CEE650AC}"/>
              </a:ext>
            </a:extLst>
          </p:cNvPr>
          <p:cNvSpPr>
            <a:spLocks noGrp="1"/>
          </p:cNvSpPr>
          <p:nvPr>
            <p:ph type="title"/>
          </p:nvPr>
        </p:nvSpPr>
        <p:spPr/>
        <p:txBody>
          <a:bodyPr/>
          <a:lstStyle/>
          <a:p>
            <a:endParaRPr lang="nl-NL"/>
          </a:p>
        </p:txBody>
      </p:sp>
      <p:pic>
        <p:nvPicPr>
          <p:cNvPr id="7" name="Tijdelijke aanduiding voor inhoud 6">
            <a:extLst>
              <a:ext uri="{FF2B5EF4-FFF2-40B4-BE49-F238E27FC236}">
                <a16:creationId xmlns:a16="http://schemas.microsoft.com/office/drawing/2014/main" id="{26B9694A-C9C0-437F-9E05-61DAD7C4A617}"/>
              </a:ext>
            </a:extLst>
          </p:cNvPr>
          <p:cNvPicPr>
            <a:picLocks noGrp="1" noChangeAspect="1"/>
          </p:cNvPicPr>
          <p:nvPr>
            <p:ph idx="1"/>
          </p:nvPr>
        </p:nvPicPr>
        <p:blipFill>
          <a:blip r:embed="rId2"/>
          <a:stretch>
            <a:fillRect/>
          </a:stretch>
        </p:blipFill>
        <p:spPr>
          <a:xfrm>
            <a:off x="2136531" y="1081454"/>
            <a:ext cx="7148146" cy="5627077"/>
          </a:xfrm>
          <a:prstGeom prst="rect">
            <a:avLst/>
          </a:prstGeom>
        </p:spPr>
      </p:pic>
    </p:spTree>
    <p:extLst>
      <p:ext uri="{BB962C8B-B14F-4D97-AF65-F5344CB8AC3E}">
        <p14:creationId xmlns:p14="http://schemas.microsoft.com/office/powerpoint/2010/main" val="421178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867C18-8463-4C7B-8983-C318C57703A2}"/>
              </a:ext>
            </a:extLst>
          </p:cNvPr>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id="{9FBFA7DB-1CD9-4914-A6F7-B1C79C517B3D}"/>
              </a:ext>
            </a:extLst>
          </p:cNvPr>
          <p:cNvSpPr>
            <a:spLocks noGrp="1"/>
          </p:cNvSpPr>
          <p:nvPr>
            <p:ph idx="1"/>
          </p:nvPr>
        </p:nvSpPr>
        <p:spPr/>
        <p:txBody>
          <a:bodyPr>
            <a:normAutofit fontScale="92500" lnSpcReduction="10000"/>
          </a:bodyPr>
          <a:lstStyle/>
          <a:p>
            <a:r>
              <a:rPr lang="nl-NL" sz="3600" dirty="0"/>
              <a:t>En over de heidenen zegt de HEERE: Op die dag zal het gebeuren dat Ik alle heidenvolken die tegen Jeruzalem oprukken, zal willen wegvagen, Zach. 12:9</a:t>
            </a:r>
          </a:p>
          <a:p>
            <a:r>
              <a:rPr lang="nl-NL" sz="3600" dirty="0"/>
              <a:t>Let op Gods oordelen over Gaza, </a:t>
            </a:r>
            <a:r>
              <a:rPr lang="nl-NL" sz="3600" dirty="0" err="1"/>
              <a:t>Askelon</a:t>
            </a:r>
            <a:r>
              <a:rPr lang="nl-NL" sz="3600" dirty="0"/>
              <a:t>, </a:t>
            </a:r>
            <a:r>
              <a:rPr lang="nl-NL" sz="3600" dirty="0" err="1"/>
              <a:t>Asdod</a:t>
            </a:r>
            <a:r>
              <a:rPr lang="nl-NL" sz="3600" dirty="0"/>
              <a:t>, </a:t>
            </a:r>
            <a:r>
              <a:rPr lang="nl-NL" sz="3600" dirty="0" err="1"/>
              <a:t>Ekron</a:t>
            </a:r>
            <a:r>
              <a:rPr lang="nl-NL" sz="3600" dirty="0"/>
              <a:t>, Kanaän, land van de Filistijnen, Moab, Ammon, maar ook de </a:t>
            </a:r>
            <a:r>
              <a:rPr lang="nl-NL" sz="3600" dirty="0" err="1"/>
              <a:t>Cusjieten</a:t>
            </a:r>
            <a:r>
              <a:rPr lang="nl-NL" sz="3600" dirty="0"/>
              <a:t>, de Assyriërs, </a:t>
            </a:r>
            <a:r>
              <a:rPr lang="nl-NL" sz="3600" dirty="0" err="1"/>
              <a:t>Nineve</a:t>
            </a:r>
            <a:r>
              <a:rPr lang="nl-NL" sz="3600" dirty="0"/>
              <a:t>, Zef. 2</a:t>
            </a:r>
          </a:p>
          <a:p>
            <a:r>
              <a:rPr lang="nl-NL" sz="3600" dirty="0"/>
              <a:t>Alle goden zullen verschrompelen, 2:11</a:t>
            </a:r>
          </a:p>
          <a:p>
            <a:r>
              <a:rPr lang="nl-NL" sz="3600" dirty="0"/>
              <a:t>Ook de volken zullen de HEERE aanroepen, 3:9 </a:t>
            </a:r>
          </a:p>
          <a:p>
            <a:r>
              <a:rPr lang="nl-NL" sz="3600" dirty="0"/>
              <a:t>En het overblijfsel van Israël, 3:10 ev. </a:t>
            </a:r>
          </a:p>
        </p:txBody>
      </p:sp>
    </p:spTree>
    <p:extLst>
      <p:ext uri="{BB962C8B-B14F-4D97-AF65-F5344CB8AC3E}">
        <p14:creationId xmlns:p14="http://schemas.microsoft.com/office/powerpoint/2010/main" val="7846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8CCB26-4C75-495E-A9D9-9BD9262F06F3}"/>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6DC26BFC-68FD-46FD-9E87-1466AF3F1ABD}"/>
              </a:ext>
            </a:extLst>
          </p:cNvPr>
          <p:cNvPicPr>
            <a:picLocks noGrp="1" noChangeAspect="1"/>
          </p:cNvPicPr>
          <p:nvPr>
            <p:ph idx="1"/>
          </p:nvPr>
        </p:nvPicPr>
        <p:blipFill>
          <a:blip r:embed="rId2"/>
          <a:stretch>
            <a:fillRect/>
          </a:stretch>
        </p:blipFill>
        <p:spPr>
          <a:xfrm>
            <a:off x="378069" y="927513"/>
            <a:ext cx="11095893" cy="5565361"/>
          </a:xfrm>
          <a:prstGeom prst="rect">
            <a:avLst/>
          </a:prstGeom>
        </p:spPr>
      </p:pic>
    </p:spTree>
    <p:extLst>
      <p:ext uri="{BB962C8B-B14F-4D97-AF65-F5344CB8AC3E}">
        <p14:creationId xmlns:p14="http://schemas.microsoft.com/office/powerpoint/2010/main" val="108822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50A6DF-1F24-4C25-96DE-C9CCDE17C959}"/>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947ACDF0-C26F-488A-B20B-38EF7B87BD21}"/>
              </a:ext>
            </a:extLst>
          </p:cNvPr>
          <p:cNvPicPr>
            <a:picLocks noGrp="1" noChangeAspect="1"/>
          </p:cNvPicPr>
          <p:nvPr>
            <p:ph idx="1"/>
          </p:nvPr>
        </p:nvPicPr>
        <p:blipFill>
          <a:blip r:embed="rId2"/>
          <a:stretch>
            <a:fillRect/>
          </a:stretch>
        </p:blipFill>
        <p:spPr>
          <a:xfrm>
            <a:off x="1274886" y="1825625"/>
            <a:ext cx="10078914" cy="5111506"/>
          </a:xfrm>
          <a:prstGeom prst="rect">
            <a:avLst/>
          </a:prstGeom>
        </p:spPr>
      </p:pic>
    </p:spTree>
    <p:extLst>
      <p:ext uri="{BB962C8B-B14F-4D97-AF65-F5344CB8AC3E}">
        <p14:creationId xmlns:p14="http://schemas.microsoft.com/office/powerpoint/2010/main" val="61987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828BA1-D257-4BBC-9B6C-2C8024E1B3F5}"/>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833DDE19-7BA6-411D-B29C-58A5063206D9}"/>
              </a:ext>
            </a:extLst>
          </p:cNvPr>
          <p:cNvPicPr>
            <a:picLocks noGrp="1" noChangeAspect="1"/>
          </p:cNvPicPr>
          <p:nvPr>
            <p:ph idx="1"/>
          </p:nvPr>
        </p:nvPicPr>
        <p:blipFill>
          <a:blip r:embed="rId2"/>
          <a:stretch>
            <a:fillRect/>
          </a:stretch>
        </p:blipFill>
        <p:spPr>
          <a:xfrm>
            <a:off x="2438400" y="1943894"/>
            <a:ext cx="7315200" cy="4114800"/>
          </a:xfrm>
          <a:prstGeom prst="rect">
            <a:avLst/>
          </a:prstGeom>
        </p:spPr>
      </p:pic>
    </p:spTree>
    <p:extLst>
      <p:ext uri="{BB962C8B-B14F-4D97-AF65-F5344CB8AC3E}">
        <p14:creationId xmlns:p14="http://schemas.microsoft.com/office/powerpoint/2010/main" val="2555879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A55DEF-DA85-4C2C-9668-937D990996D4}"/>
              </a:ext>
            </a:extLst>
          </p:cNvPr>
          <p:cNvSpPr>
            <a:spLocks noGrp="1"/>
          </p:cNvSpPr>
          <p:nvPr>
            <p:ph type="title"/>
          </p:nvPr>
        </p:nvSpPr>
        <p:spPr/>
        <p:txBody>
          <a:bodyPr/>
          <a:lstStyle/>
          <a:p>
            <a:r>
              <a:rPr lang="nl-NL" dirty="0"/>
              <a:t>Staan we aan de vooravond van Ez. 38?</a:t>
            </a:r>
          </a:p>
        </p:txBody>
      </p:sp>
      <p:sp>
        <p:nvSpPr>
          <p:cNvPr id="3" name="Tijdelijke aanduiding voor inhoud 2">
            <a:extLst>
              <a:ext uri="{FF2B5EF4-FFF2-40B4-BE49-F238E27FC236}">
                <a16:creationId xmlns:a16="http://schemas.microsoft.com/office/drawing/2014/main" id="{E33F82BB-D4D5-4577-9FAE-F9D22C6CC7AF}"/>
              </a:ext>
            </a:extLst>
          </p:cNvPr>
          <p:cNvSpPr>
            <a:spLocks noGrp="1"/>
          </p:cNvSpPr>
          <p:nvPr>
            <p:ph idx="1"/>
          </p:nvPr>
        </p:nvSpPr>
        <p:spPr/>
        <p:txBody>
          <a:bodyPr>
            <a:normAutofit/>
          </a:bodyPr>
          <a:lstStyle/>
          <a:p>
            <a:r>
              <a:rPr lang="nl-NL" sz="3600" dirty="0"/>
              <a:t>Waar moeten we Ez. 38 plaatsen?</a:t>
            </a:r>
          </a:p>
          <a:p>
            <a:r>
              <a:rPr lang="nl-NL" sz="3600" dirty="0"/>
              <a:t>Vlak na de opname en voor de Grote Verdrukking?</a:t>
            </a:r>
          </a:p>
          <a:p>
            <a:r>
              <a:rPr lang="nl-NL" sz="3600" dirty="0"/>
              <a:t>In de Grote Verdrukking en dan schijnvrede?</a:t>
            </a:r>
          </a:p>
          <a:p>
            <a:r>
              <a:rPr lang="nl-NL" sz="3600" dirty="0"/>
              <a:t>Ezechiël betekent: God is sterk, of: Door God gesterkt</a:t>
            </a:r>
          </a:p>
          <a:p>
            <a:r>
              <a:rPr lang="nl-NL" sz="3600" dirty="0"/>
              <a:t>Dit zijn waarschijnlijk de volken van Ez. 38:</a:t>
            </a:r>
          </a:p>
          <a:p>
            <a:r>
              <a:rPr lang="nl-NL" sz="3600" dirty="0"/>
              <a:t>Rosh = Rusland</a:t>
            </a:r>
          </a:p>
          <a:p>
            <a:r>
              <a:rPr lang="nl-NL" sz="3600" dirty="0" err="1"/>
              <a:t>Magog</a:t>
            </a:r>
            <a:r>
              <a:rPr lang="nl-NL" sz="3600" dirty="0"/>
              <a:t> = de voormalige Sovjetrepublieken </a:t>
            </a:r>
          </a:p>
          <a:p>
            <a:endParaRPr lang="nl-NL" sz="3600" dirty="0"/>
          </a:p>
        </p:txBody>
      </p:sp>
    </p:spTree>
    <p:extLst>
      <p:ext uri="{BB962C8B-B14F-4D97-AF65-F5344CB8AC3E}">
        <p14:creationId xmlns:p14="http://schemas.microsoft.com/office/powerpoint/2010/main" val="122436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2D4912-D1C7-498B-B063-1C4ECEF8D767}"/>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4A32D5A8-D25A-46F8-B561-C84988D43A23}"/>
              </a:ext>
            </a:extLst>
          </p:cNvPr>
          <p:cNvSpPr>
            <a:spLocks noGrp="1"/>
          </p:cNvSpPr>
          <p:nvPr>
            <p:ph idx="1"/>
          </p:nvPr>
        </p:nvSpPr>
        <p:spPr/>
        <p:txBody>
          <a:bodyPr>
            <a:normAutofit/>
          </a:bodyPr>
          <a:lstStyle/>
          <a:p>
            <a:r>
              <a:rPr lang="nl-NL" sz="3600" dirty="0" err="1"/>
              <a:t>Mesech</a:t>
            </a:r>
            <a:r>
              <a:rPr lang="nl-NL" sz="3600" dirty="0"/>
              <a:t> en </a:t>
            </a:r>
            <a:r>
              <a:rPr lang="nl-NL" sz="3600" dirty="0" err="1"/>
              <a:t>Tubal</a:t>
            </a:r>
            <a:r>
              <a:rPr lang="nl-NL" sz="3600" dirty="0"/>
              <a:t> = Turkije</a:t>
            </a:r>
          </a:p>
          <a:p>
            <a:r>
              <a:rPr lang="nl-NL" sz="3600" dirty="0"/>
              <a:t>Perzië = Iran</a:t>
            </a:r>
          </a:p>
          <a:p>
            <a:r>
              <a:rPr lang="nl-NL" sz="3600" dirty="0" err="1"/>
              <a:t>Cusj</a:t>
            </a:r>
            <a:r>
              <a:rPr lang="nl-NL" sz="3600" dirty="0"/>
              <a:t> = Soedan</a:t>
            </a:r>
          </a:p>
          <a:p>
            <a:r>
              <a:rPr lang="nl-NL" sz="3600" dirty="0"/>
              <a:t>Put = Libië</a:t>
            </a:r>
          </a:p>
          <a:p>
            <a:r>
              <a:rPr lang="nl-NL" sz="3600" dirty="0" err="1"/>
              <a:t>Gomer</a:t>
            </a:r>
            <a:r>
              <a:rPr lang="nl-NL" sz="3600" dirty="0"/>
              <a:t> = Turkije</a:t>
            </a:r>
          </a:p>
          <a:p>
            <a:r>
              <a:rPr lang="nl-NL" sz="3600" dirty="0"/>
              <a:t>Beth </a:t>
            </a:r>
            <a:r>
              <a:rPr lang="nl-NL" sz="3600" dirty="0" err="1"/>
              <a:t>Togarma</a:t>
            </a:r>
            <a:r>
              <a:rPr lang="nl-NL" sz="3600" dirty="0"/>
              <a:t> = Turkije</a:t>
            </a:r>
          </a:p>
        </p:txBody>
      </p:sp>
    </p:spTree>
    <p:extLst>
      <p:ext uri="{BB962C8B-B14F-4D97-AF65-F5344CB8AC3E}">
        <p14:creationId xmlns:p14="http://schemas.microsoft.com/office/powerpoint/2010/main" val="182577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66501A-4653-4846-A110-0AC3558D2368}"/>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60263127-9F07-49D7-8818-AB96957FEABC}"/>
              </a:ext>
            </a:extLst>
          </p:cNvPr>
          <p:cNvSpPr>
            <a:spLocks noGrp="1"/>
          </p:cNvSpPr>
          <p:nvPr>
            <p:ph idx="1"/>
          </p:nvPr>
        </p:nvSpPr>
        <p:spPr/>
        <p:txBody>
          <a:bodyPr>
            <a:normAutofit lnSpcReduction="10000"/>
          </a:bodyPr>
          <a:lstStyle/>
          <a:p>
            <a:r>
              <a:rPr lang="nl-NL" sz="3600" dirty="0"/>
              <a:t>Wie is </a:t>
            </a:r>
            <a:r>
              <a:rPr lang="nl-NL" sz="3600" dirty="0" err="1"/>
              <a:t>Gog</a:t>
            </a:r>
            <a:r>
              <a:rPr lang="nl-NL" sz="3600" dirty="0"/>
              <a:t>?</a:t>
            </a:r>
          </a:p>
          <a:p>
            <a:r>
              <a:rPr lang="nl-NL" sz="3600" dirty="0"/>
              <a:t>Het kan een eigen naam zijn; zie 1Kron. 5:4, daar lezen we over de zonen van Joël: zijn zoon </a:t>
            </a:r>
            <a:r>
              <a:rPr lang="nl-NL" sz="3600" dirty="0" err="1"/>
              <a:t>Semaja</a:t>
            </a:r>
            <a:r>
              <a:rPr lang="nl-NL" sz="3600" dirty="0"/>
              <a:t>, diens zoon </a:t>
            </a:r>
            <a:r>
              <a:rPr lang="nl-NL" sz="3600" dirty="0" err="1"/>
              <a:t>Gog</a:t>
            </a:r>
            <a:r>
              <a:rPr lang="nl-NL" sz="3600" dirty="0"/>
              <a:t>, diens zoon </a:t>
            </a:r>
            <a:r>
              <a:rPr lang="nl-NL" sz="3600" dirty="0" err="1"/>
              <a:t>Simeï</a:t>
            </a:r>
            <a:r>
              <a:rPr lang="nl-NL" sz="3600" dirty="0"/>
              <a:t> ..</a:t>
            </a:r>
          </a:p>
          <a:p>
            <a:r>
              <a:rPr lang="nl-NL" sz="3600" dirty="0"/>
              <a:t>De term zou kunnen verwijzen naar een koninklijke rol, leider zoals farao, tsaar, caesar, president</a:t>
            </a:r>
          </a:p>
          <a:p>
            <a:r>
              <a:rPr lang="nl-NL" sz="3600" dirty="0" err="1"/>
              <a:t>Gog</a:t>
            </a:r>
            <a:r>
              <a:rPr lang="nl-NL" sz="3600" dirty="0"/>
              <a:t> staat aan het hoofd van het invasieleger, dat bestaat uit Rusland en een aantal moslimstaten </a:t>
            </a:r>
          </a:p>
        </p:txBody>
      </p:sp>
    </p:spTree>
    <p:extLst>
      <p:ext uri="{BB962C8B-B14F-4D97-AF65-F5344CB8AC3E}">
        <p14:creationId xmlns:p14="http://schemas.microsoft.com/office/powerpoint/2010/main" val="118856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84F741-6F2B-4258-BE7B-7D3B1A3C283D}"/>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DDB14F47-FE3C-48E6-8C87-E1F040CF94B7}"/>
              </a:ext>
            </a:extLst>
          </p:cNvPr>
          <p:cNvSpPr>
            <a:spLocks noGrp="1"/>
          </p:cNvSpPr>
          <p:nvPr>
            <p:ph idx="1"/>
          </p:nvPr>
        </p:nvSpPr>
        <p:spPr/>
        <p:txBody>
          <a:bodyPr>
            <a:normAutofit/>
          </a:bodyPr>
          <a:lstStyle/>
          <a:p>
            <a:r>
              <a:rPr lang="nl-NL" sz="3600" dirty="0"/>
              <a:t>Sommigen denken aan Poetin</a:t>
            </a:r>
          </a:p>
          <a:p>
            <a:r>
              <a:rPr lang="nl-NL" sz="3600" dirty="0"/>
              <a:t>Hij heeft veel invloed als dictator en zoekt als geen ander verbinding met landen die vijandelijk staan tegenover Gods volk</a:t>
            </a:r>
          </a:p>
          <a:p>
            <a:r>
              <a:rPr lang="nl-NL" sz="3600" dirty="0"/>
              <a:t>Het motief van de invasie is enerzijds haat, maar anderzijds de rijkdommen van Israël, 38:11-13</a:t>
            </a:r>
          </a:p>
          <a:p>
            <a:r>
              <a:rPr lang="nl-NL" sz="3600" dirty="0"/>
              <a:t>Bovenal is het Gods oordeel </a:t>
            </a:r>
          </a:p>
        </p:txBody>
      </p:sp>
    </p:spTree>
    <p:extLst>
      <p:ext uri="{BB962C8B-B14F-4D97-AF65-F5344CB8AC3E}">
        <p14:creationId xmlns:p14="http://schemas.microsoft.com/office/powerpoint/2010/main" val="285845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2E00B-D61E-4CA6-BD39-A5609A996B51}"/>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47118307-3CCF-480A-8C5C-2AE78C314E8D}"/>
              </a:ext>
            </a:extLst>
          </p:cNvPr>
          <p:cNvSpPr>
            <a:spLocks noGrp="1"/>
          </p:cNvSpPr>
          <p:nvPr>
            <p:ph idx="1"/>
          </p:nvPr>
        </p:nvSpPr>
        <p:spPr/>
        <p:txBody>
          <a:bodyPr>
            <a:normAutofit/>
          </a:bodyPr>
          <a:lstStyle/>
          <a:p>
            <a:r>
              <a:rPr lang="nl-NL" sz="3600" dirty="0"/>
              <a:t>De contouren tekenen zich zeer duidelijk af</a:t>
            </a:r>
          </a:p>
          <a:p>
            <a:r>
              <a:rPr lang="nl-NL" sz="3600" dirty="0"/>
              <a:t>Er is nog nooit zo’n alliantie geweest</a:t>
            </a:r>
          </a:p>
          <a:p>
            <a:r>
              <a:rPr lang="nl-NL" sz="3600" dirty="0"/>
              <a:t>Buiten Rusland zijn alle andere landen Islamitisch</a:t>
            </a:r>
          </a:p>
          <a:p>
            <a:r>
              <a:rPr lang="nl-NL" sz="3600" dirty="0"/>
              <a:t>Als deze alliantie valt is er alle ruimte voor het verdere herstel van het Romeinse rijk, de dictator en de antichrist, Dan. 9:27</a:t>
            </a:r>
          </a:p>
          <a:p>
            <a:r>
              <a:rPr lang="nl-NL" sz="3600" dirty="0"/>
              <a:t>Rusland en de Islam zijn als vijanden weggevallen</a:t>
            </a:r>
          </a:p>
          <a:p>
            <a:endParaRPr lang="nl-NL" sz="3600" dirty="0"/>
          </a:p>
        </p:txBody>
      </p:sp>
    </p:spTree>
    <p:extLst>
      <p:ext uri="{BB962C8B-B14F-4D97-AF65-F5344CB8AC3E}">
        <p14:creationId xmlns:p14="http://schemas.microsoft.com/office/powerpoint/2010/main" val="232347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7A00AC-5E23-4D82-A257-642F20C16F71}"/>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3DB87676-AD6D-46CE-A0CE-267AD31CB98C}"/>
              </a:ext>
            </a:extLst>
          </p:cNvPr>
          <p:cNvSpPr>
            <a:spLocks noGrp="1"/>
          </p:cNvSpPr>
          <p:nvPr>
            <p:ph idx="1"/>
          </p:nvPr>
        </p:nvSpPr>
        <p:spPr/>
        <p:txBody>
          <a:bodyPr>
            <a:normAutofit lnSpcReduction="10000"/>
          </a:bodyPr>
          <a:lstStyle/>
          <a:p>
            <a:r>
              <a:rPr lang="nl-NL" sz="3600" dirty="0"/>
              <a:t>Woont Israël dan in veiligheid? Ez. 38:11</a:t>
            </a:r>
          </a:p>
          <a:p>
            <a:r>
              <a:rPr lang="nl-NL" sz="3600" dirty="0"/>
              <a:t>Ja en nee</a:t>
            </a:r>
          </a:p>
          <a:p>
            <a:r>
              <a:rPr lang="nl-NL" sz="3600" dirty="0"/>
              <a:t>Vrede, vrede en geen gevaar</a:t>
            </a:r>
          </a:p>
          <a:p>
            <a:r>
              <a:rPr lang="nl-NL" sz="3600" dirty="0"/>
              <a:t>Opvallend: Als de alliantie voor de Grote Verdrukking Israël zal binnenvallen dan is de opname wel heel dichtbij</a:t>
            </a:r>
          </a:p>
          <a:p>
            <a:r>
              <a:rPr lang="nl-NL" sz="3600" dirty="0"/>
              <a:t>Als zowel Rusland, als de Islam zijn weggevallen, dan is er alle ruimte voor de derde tempel</a:t>
            </a:r>
          </a:p>
          <a:p>
            <a:endParaRPr lang="nl-NL" sz="3600" dirty="0"/>
          </a:p>
          <a:p>
            <a:endParaRPr lang="nl-NL" sz="3600" dirty="0"/>
          </a:p>
          <a:p>
            <a:endParaRPr lang="nl-NL" sz="3600" dirty="0"/>
          </a:p>
        </p:txBody>
      </p:sp>
    </p:spTree>
    <p:extLst>
      <p:ext uri="{BB962C8B-B14F-4D97-AF65-F5344CB8AC3E}">
        <p14:creationId xmlns:p14="http://schemas.microsoft.com/office/powerpoint/2010/main" val="305763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C7D451-EA6E-4723-9489-4A8D2046A998}"/>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70EBBD25-D603-4112-9F6E-49300D4FD28E}"/>
              </a:ext>
            </a:extLst>
          </p:cNvPr>
          <p:cNvPicPr>
            <a:picLocks noGrp="1" noChangeAspect="1"/>
          </p:cNvPicPr>
          <p:nvPr>
            <p:ph idx="1"/>
          </p:nvPr>
        </p:nvPicPr>
        <p:blipFill>
          <a:blip r:embed="rId2"/>
          <a:stretch>
            <a:fillRect/>
          </a:stretch>
        </p:blipFill>
        <p:spPr>
          <a:xfrm>
            <a:off x="2266529" y="1099038"/>
            <a:ext cx="7658942" cy="5393837"/>
          </a:xfrm>
          <a:prstGeom prst="rect">
            <a:avLst/>
          </a:prstGeom>
        </p:spPr>
      </p:pic>
    </p:spTree>
    <p:extLst>
      <p:ext uri="{BB962C8B-B14F-4D97-AF65-F5344CB8AC3E}">
        <p14:creationId xmlns:p14="http://schemas.microsoft.com/office/powerpoint/2010/main" val="5886791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5747E0-0F58-4897-962D-D8695DD9CB09}"/>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D215532F-D2CF-4918-817F-FBBC4D8C9FB3}"/>
              </a:ext>
            </a:extLst>
          </p:cNvPr>
          <p:cNvSpPr>
            <a:spLocks noGrp="1"/>
          </p:cNvSpPr>
          <p:nvPr>
            <p:ph idx="1"/>
          </p:nvPr>
        </p:nvSpPr>
        <p:spPr/>
        <p:txBody>
          <a:bodyPr>
            <a:normAutofit lnSpcReduction="10000"/>
          </a:bodyPr>
          <a:lstStyle/>
          <a:p>
            <a:r>
              <a:rPr lang="nl-NL" sz="3600" dirty="0"/>
              <a:t>Het kan echter ook zo zijn dat het in het begin van de Grote Verdrukking plaatsvindt</a:t>
            </a:r>
          </a:p>
          <a:p>
            <a:r>
              <a:rPr lang="nl-NL" sz="3600" dirty="0"/>
              <a:t>Hierna komt de schijnvrede</a:t>
            </a:r>
          </a:p>
          <a:p>
            <a:r>
              <a:rPr lang="nl-NL" sz="3600" dirty="0"/>
              <a:t>Deze valse </a:t>
            </a:r>
            <a:r>
              <a:rPr lang="nl-NL" sz="3600" dirty="0" err="1"/>
              <a:t>messias</a:t>
            </a:r>
            <a:r>
              <a:rPr lang="nl-NL" sz="3600" dirty="0"/>
              <a:t> zal het onmogelijke  bewerkstelligen; een schijnvrede tussen Israël en de omringende volken</a:t>
            </a:r>
          </a:p>
          <a:p>
            <a:r>
              <a:rPr lang="nl-NL" sz="3600" dirty="0"/>
              <a:t>Het zal waarschijnlijk een opgelegde vrede zijn, Dan. 9:27</a:t>
            </a:r>
          </a:p>
        </p:txBody>
      </p:sp>
    </p:spTree>
    <p:extLst>
      <p:ext uri="{BB962C8B-B14F-4D97-AF65-F5344CB8AC3E}">
        <p14:creationId xmlns:p14="http://schemas.microsoft.com/office/powerpoint/2010/main" val="118494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277849-9373-4D9E-899D-43C637F23C1C}"/>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6B3755AB-E257-4B77-847D-F61436F1C341}"/>
              </a:ext>
            </a:extLst>
          </p:cNvPr>
          <p:cNvSpPr>
            <a:spLocks noGrp="1"/>
          </p:cNvSpPr>
          <p:nvPr>
            <p:ph idx="1"/>
          </p:nvPr>
        </p:nvSpPr>
        <p:spPr/>
        <p:txBody>
          <a:bodyPr>
            <a:normAutofit lnSpcReduction="10000"/>
          </a:bodyPr>
          <a:lstStyle/>
          <a:p>
            <a:r>
              <a:rPr lang="nl-NL" sz="3600" dirty="0"/>
              <a:t>Een derde mogelijkheid is dat Ez. 38 aan het einde van de Grote Verdrukking plaatsvindt; als de HEERE Jezus al is teruggekeerd</a:t>
            </a:r>
          </a:p>
          <a:p>
            <a:r>
              <a:rPr lang="nl-NL" sz="3600" dirty="0"/>
              <a:t>Sommigen zien in de laatste helft van de jaarweek verschillende fasen, zie Dan. 11:5 en 8</a:t>
            </a:r>
          </a:p>
          <a:p>
            <a:r>
              <a:rPr lang="nl-NL" sz="3600" dirty="0"/>
              <a:t>De confrontatie met de koning van het zuiden, Egypte</a:t>
            </a:r>
          </a:p>
          <a:p>
            <a:r>
              <a:rPr lang="nl-NL" sz="3600" dirty="0"/>
              <a:t>Dan de Syrische aanval, de koning van het noorden, Dan. 11:40,41</a:t>
            </a:r>
          </a:p>
          <a:p>
            <a:endParaRPr lang="nl-NL" sz="3600" dirty="0"/>
          </a:p>
        </p:txBody>
      </p:sp>
    </p:spTree>
    <p:extLst>
      <p:ext uri="{BB962C8B-B14F-4D97-AF65-F5344CB8AC3E}">
        <p14:creationId xmlns:p14="http://schemas.microsoft.com/office/powerpoint/2010/main" val="63164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46856E-2FBD-47F0-9565-88295CA9BBDA}"/>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C953B448-2B88-4506-9266-E9A5E3CF13F9}"/>
              </a:ext>
            </a:extLst>
          </p:cNvPr>
          <p:cNvSpPr>
            <a:spLocks noGrp="1"/>
          </p:cNvSpPr>
          <p:nvPr>
            <p:ph idx="1"/>
          </p:nvPr>
        </p:nvSpPr>
        <p:spPr/>
        <p:txBody>
          <a:bodyPr>
            <a:normAutofit fontScale="92500" lnSpcReduction="10000"/>
          </a:bodyPr>
          <a:lstStyle/>
          <a:p>
            <a:r>
              <a:rPr lang="nl-NL" sz="3600" dirty="0"/>
              <a:t>Syrië loopt Israël volledig onder de voet. Het zal wraak zijn voor Joodse tempelbouw, Ps. 83</a:t>
            </a:r>
          </a:p>
          <a:p>
            <a:r>
              <a:rPr lang="nl-NL" sz="3600" dirty="0"/>
              <a:t>Het is Gods oordeel voor de acceptatie van het afgodsbeeld van de dictator op de tempelplaats en de antichrist in de tempel; verbond met de dood, Jes. 28:18-19</a:t>
            </a:r>
          </a:p>
          <a:p>
            <a:r>
              <a:rPr lang="nl-NL" sz="3600" dirty="0"/>
              <a:t>Jeruzalem zal worden veroverd; het is een schaal tot bedwelming voor alle volken, Zach. 12:2</a:t>
            </a:r>
          </a:p>
          <a:p>
            <a:r>
              <a:rPr lang="nl-NL" sz="3600" dirty="0"/>
              <a:t>Ook dan is er nog de oproep tot bekering, Jl. 2:12-17</a:t>
            </a:r>
          </a:p>
        </p:txBody>
      </p:sp>
    </p:spTree>
    <p:extLst>
      <p:ext uri="{BB962C8B-B14F-4D97-AF65-F5344CB8AC3E}">
        <p14:creationId xmlns:p14="http://schemas.microsoft.com/office/powerpoint/2010/main" val="46663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7A69F2-6DC1-492C-91F6-8A73AAB6CFBB}"/>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3A28DCD4-93DF-4C52-B8CF-88365DB39FC3}"/>
              </a:ext>
            </a:extLst>
          </p:cNvPr>
          <p:cNvSpPr>
            <a:spLocks noGrp="1"/>
          </p:cNvSpPr>
          <p:nvPr>
            <p:ph idx="1"/>
          </p:nvPr>
        </p:nvSpPr>
        <p:spPr/>
        <p:txBody>
          <a:bodyPr>
            <a:normAutofit lnSpcReduction="10000"/>
          </a:bodyPr>
          <a:lstStyle/>
          <a:p>
            <a:r>
              <a:rPr lang="nl-NL" sz="3600" dirty="0"/>
              <a:t>Twee derde van het Joodse volk zal omkomen, Zach. 13:8</a:t>
            </a:r>
          </a:p>
          <a:p>
            <a:r>
              <a:rPr lang="nl-NL" sz="3600" dirty="0"/>
              <a:t>Syrië zal vele andere landen veroveren, waaronder Egypte, Dan. 11</a:t>
            </a:r>
          </a:p>
          <a:p>
            <a:r>
              <a:rPr lang="nl-NL" sz="3600" dirty="0"/>
              <a:t>Een ontstellende tijding, 11:44, het herstelde Romeinse rijk zal ingrijpen, Openb. 16:16, ze zullen worden verzameld naar </a:t>
            </a:r>
            <a:r>
              <a:rPr lang="nl-NL" sz="3600" dirty="0" err="1"/>
              <a:t>Harmagedon</a:t>
            </a:r>
            <a:r>
              <a:rPr lang="nl-NL" sz="3600" dirty="0"/>
              <a:t>, de vlakte van Jizreël, 740 vierkante km. (daar ligt nu het grootste militaire vliegveld, naar alle vier richtingen </a:t>
            </a:r>
          </a:p>
          <a:p>
            <a:endParaRPr lang="nl-NL" sz="3600" dirty="0"/>
          </a:p>
        </p:txBody>
      </p:sp>
    </p:spTree>
    <p:extLst>
      <p:ext uri="{BB962C8B-B14F-4D97-AF65-F5344CB8AC3E}">
        <p14:creationId xmlns:p14="http://schemas.microsoft.com/office/powerpoint/2010/main" val="110955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5A1799-1699-4841-8B6E-DC9FCF5846D7}"/>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6486A9AB-F961-492B-87BA-69A2E90EBD9C}"/>
              </a:ext>
            </a:extLst>
          </p:cNvPr>
          <p:cNvSpPr>
            <a:spLocks noGrp="1"/>
          </p:cNvSpPr>
          <p:nvPr>
            <p:ph idx="1"/>
          </p:nvPr>
        </p:nvSpPr>
        <p:spPr/>
        <p:txBody>
          <a:bodyPr>
            <a:normAutofit fontScale="92500"/>
          </a:bodyPr>
          <a:lstStyle/>
          <a:p>
            <a:r>
              <a:rPr lang="nl-NL" sz="3600" dirty="0"/>
              <a:t>Aan het einde van de Grote Verdrukking zal het overblijfsel terugkeren en met succes optreden tegen de Syrische coalitie, Jl. 3:11; Micha 5:4-8; Zach. 9:11-17; 10:3-6; 12:4-7 en 14:14</a:t>
            </a:r>
          </a:p>
          <a:p>
            <a:r>
              <a:rPr lang="nl-NL" sz="3600" dirty="0"/>
              <a:t>Meerdere strijdtonelen; vernietiging van de legers uit het westen, </a:t>
            </a:r>
            <a:r>
              <a:rPr lang="nl-NL" sz="3600" dirty="0" err="1"/>
              <a:t>Harmagedon</a:t>
            </a:r>
            <a:r>
              <a:rPr lang="nl-NL" sz="3600" dirty="0"/>
              <a:t>, Openb. 16:16 en 19:11</a:t>
            </a:r>
          </a:p>
          <a:p>
            <a:r>
              <a:rPr lang="nl-NL" sz="3600" dirty="0"/>
              <a:t>De slachting in </a:t>
            </a:r>
            <a:r>
              <a:rPr lang="nl-NL" sz="3600" dirty="0" err="1"/>
              <a:t>Edom</a:t>
            </a:r>
            <a:r>
              <a:rPr lang="nl-NL" sz="3600" dirty="0"/>
              <a:t>, Jordanië, Jes. 63:1-6</a:t>
            </a:r>
          </a:p>
          <a:p>
            <a:r>
              <a:rPr lang="nl-NL" sz="3600" dirty="0"/>
              <a:t>De vernietiging van de noordelijke coalitie, Ez. 38 en 39</a:t>
            </a:r>
          </a:p>
        </p:txBody>
      </p:sp>
    </p:spTree>
    <p:extLst>
      <p:ext uri="{BB962C8B-B14F-4D97-AF65-F5344CB8AC3E}">
        <p14:creationId xmlns:p14="http://schemas.microsoft.com/office/powerpoint/2010/main" val="415992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4BA4FC-925F-4187-A295-6CAE0EFD25A4}"/>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DB108B37-0847-40A6-9728-95DAE055B757}"/>
              </a:ext>
            </a:extLst>
          </p:cNvPr>
          <p:cNvSpPr>
            <a:spLocks noGrp="1"/>
          </p:cNvSpPr>
          <p:nvPr>
            <p:ph idx="1"/>
          </p:nvPr>
        </p:nvSpPr>
        <p:spPr/>
        <p:txBody>
          <a:bodyPr>
            <a:normAutofit lnSpcReduction="10000"/>
          </a:bodyPr>
          <a:lstStyle/>
          <a:p>
            <a:r>
              <a:rPr lang="nl-NL" sz="3600" dirty="0"/>
              <a:t>Dat is de laatste fase. Sommigen denken dat de HEERE Jezus dan al op aarde is, overeenkomstig Ez. 38:8 en 14</a:t>
            </a:r>
          </a:p>
          <a:p>
            <a:r>
              <a:rPr lang="nl-NL" sz="3600" dirty="0"/>
              <a:t>Door de HEERE leven de Israëlieten veiligheid. Hij zal deze coalitie vernietigen</a:t>
            </a:r>
          </a:p>
          <a:p>
            <a:r>
              <a:rPr lang="nl-NL" sz="3600" dirty="0"/>
              <a:t>Direct hierna zal Zijn rijk aanbreken en Zijn Naam niet meer worden ontwijd, overeenkomstig Ez. 39:7</a:t>
            </a:r>
          </a:p>
          <a:p>
            <a:r>
              <a:rPr lang="nl-NL" sz="3600" dirty="0"/>
              <a:t>Dan volgt direct de bouw van de vierde tempel, 40-48</a:t>
            </a:r>
          </a:p>
        </p:txBody>
      </p:sp>
    </p:spTree>
    <p:extLst>
      <p:ext uri="{BB962C8B-B14F-4D97-AF65-F5344CB8AC3E}">
        <p14:creationId xmlns:p14="http://schemas.microsoft.com/office/powerpoint/2010/main" val="88228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50EB5E-1B86-4412-A2B0-844180DCE2A2}"/>
              </a:ext>
            </a:extLst>
          </p:cNvPr>
          <p:cNvSpPr>
            <a:spLocks noGrp="1"/>
          </p:cNvSpPr>
          <p:nvPr>
            <p:ph type="title"/>
          </p:nvPr>
        </p:nvSpPr>
        <p:spPr/>
        <p:txBody>
          <a:bodyPr/>
          <a:lstStyle/>
          <a:p>
            <a:r>
              <a:rPr lang="nl-NL" dirty="0"/>
              <a:t>Het viervoudige oordeel, Ez. 38</a:t>
            </a:r>
          </a:p>
        </p:txBody>
      </p:sp>
      <p:sp>
        <p:nvSpPr>
          <p:cNvPr id="3" name="Tijdelijke aanduiding voor inhoud 2">
            <a:extLst>
              <a:ext uri="{FF2B5EF4-FFF2-40B4-BE49-F238E27FC236}">
                <a16:creationId xmlns:a16="http://schemas.microsoft.com/office/drawing/2014/main" id="{A84263B6-ED31-48FA-B23C-AAC7633865E0}"/>
              </a:ext>
            </a:extLst>
          </p:cNvPr>
          <p:cNvSpPr>
            <a:spLocks noGrp="1"/>
          </p:cNvSpPr>
          <p:nvPr>
            <p:ph idx="1"/>
          </p:nvPr>
        </p:nvSpPr>
        <p:spPr/>
        <p:txBody>
          <a:bodyPr>
            <a:normAutofit/>
          </a:bodyPr>
          <a:lstStyle/>
          <a:p>
            <a:r>
              <a:rPr lang="nl-NL" sz="3600" dirty="0"/>
              <a:t>Zware aardbeving, 19</a:t>
            </a:r>
          </a:p>
          <a:p>
            <a:r>
              <a:rPr lang="nl-NL" sz="3600" dirty="0"/>
              <a:t>Verwarrende strijd, 21</a:t>
            </a:r>
          </a:p>
          <a:p>
            <a:r>
              <a:rPr lang="nl-NL" sz="3600" dirty="0"/>
              <a:t>Ziekten, 22</a:t>
            </a:r>
          </a:p>
          <a:p>
            <a:r>
              <a:rPr lang="nl-NL" sz="3600" dirty="0"/>
              <a:t>Apocalyptische stortregens, hagelstenen en vuur, 22</a:t>
            </a:r>
          </a:p>
          <a:p>
            <a:endParaRPr lang="nl-NL" sz="3600" dirty="0"/>
          </a:p>
        </p:txBody>
      </p:sp>
    </p:spTree>
    <p:extLst>
      <p:ext uri="{BB962C8B-B14F-4D97-AF65-F5344CB8AC3E}">
        <p14:creationId xmlns:p14="http://schemas.microsoft.com/office/powerpoint/2010/main" val="263629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C7EF8E-F91E-4CD5-A63C-7D4268FC0A88}"/>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05BB4D29-914C-447F-A58E-7157638D752B}"/>
              </a:ext>
            </a:extLst>
          </p:cNvPr>
          <p:cNvPicPr>
            <a:picLocks noGrp="1" noChangeAspect="1"/>
          </p:cNvPicPr>
          <p:nvPr>
            <p:ph idx="1"/>
          </p:nvPr>
        </p:nvPicPr>
        <p:blipFill>
          <a:blip r:embed="rId2"/>
          <a:stretch>
            <a:fillRect/>
          </a:stretch>
        </p:blipFill>
        <p:spPr>
          <a:xfrm>
            <a:off x="1037492" y="1690689"/>
            <a:ext cx="7477858" cy="4630980"/>
          </a:xfrm>
          <a:prstGeom prst="rect">
            <a:avLst/>
          </a:prstGeom>
        </p:spPr>
      </p:pic>
    </p:spTree>
    <p:extLst>
      <p:ext uri="{BB962C8B-B14F-4D97-AF65-F5344CB8AC3E}">
        <p14:creationId xmlns:p14="http://schemas.microsoft.com/office/powerpoint/2010/main" val="303986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AF7CBC-B77E-4658-9E1C-39E21D917786}"/>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B1F7799E-3E8C-4B8B-92C7-E6FB58867FAC}"/>
              </a:ext>
            </a:extLst>
          </p:cNvPr>
          <p:cNvPicPr>
            <a:picLocks noGrp="1" noChangeAspect="1"/>
          </p:cNvPicPr>
          <p:nvPr>
            <p:ph idx="1"/>
          </p:nvPr>
        </p:nvPicPr>
        <p:blipFill>
          <a:blip r:embed="rId2"/>
          <a:stretch>
            <a:fillRect/>
          </a:stretch>
        </p:blipFill>
        <p:spPr>
          <a:xfrm>
            <a:off x="1767254" y="1825625"/>
            <a:ext cx="7077808" cy="4351338"/>
          </a:xfrm>
          <a:prstGeom prst="rect">
            <a:avLst/>
          </a:prstGeom>
        </p:spPr>
      </p:pic>
    </p:spTree>
    <p:extLst>
      <p:ext uri="{BB962C8B-B14F-4D97-AF65-F5344CB8AC3E}">
        <p14:creationId xmlns:p14="http://schemas.microsoft.com/office/powerpoint/2010/main" val="411874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BA04CC-55CF-4779-BA1F-9D79D2A84F98}"/>
              </a:ext>
            </a:extLst>
          </p:cNvPr>
          <p:cNvSpPr>
            <a:spLocks noGrp="1"/>
          </p:cNvSpPr>
          <p:nvPr>
            <p:ph type="title"/>
          </p:nvPr>
        </p:nvSpPr>
        <p:spPr/>
        <p:txBody>
          <a:bodyPr/>
          <a:lstStyle/>
          <a:p>
            <a:r>
              <a:rPr lang="nl-NL" dirty="0"/>
              <a:t>De eindstrijd</a:t>
            </a:r>
          </a:p>
        </p:txBody>
      </p:sp>
      <p:sp>
        <p:nvSpPr>
          <p:cNvPr id="3" name="Tijdelijke aanduiding voor inhoud 2">
            <a:extLst>
              <a:ext uri="{FF2B5EF4-FFF2-40B4-BE49-F238E27FC236}">
                <a16:creationId xmlns:a16="http://schemas.microsoft.com/office/drawing/2014/main" id="{F1C39D0B-4B24-48BE-8188-DBC71208D494}"/>
              </a:ext>
            </a:extLst>
          </p:cNvPr>
          <p:cNvSpPr>
            <a:spLocks noGrp="1"/>
          </p:cNvSpPr>
          <p:nvPr>
            <p:ph idx="1"/>
          </p:nvPr>
        </p:nvSpPr>
        <p:spPr/>
        <p:txBody>
          <a:bodyPr>
            <a:normAutofit lnSpcReduction="10000"/>
          </a:bodyPr>
          <a:lstStyle/>
          <a:p>
            <a:r>
              <a:rPr lang="nl-NL" sz="3600" dirty="0"/>
              <a:t>In de eindstrijd, het zgn. </a:t>
            </a:r>
            <a:r>
              <a:rPr lang="nl-NL" sz="3600" dirty="0" err="1"/>
              <a:t>Harmageddon</a:t>
            </a:r>
            <a:r>
              <a:rPr lang="nl-NL" sz="3600" dirty="0"/>
              <a:t>, zijn alle volken betrokken, Jl. 3:1 ev. </a:t>
            </a:r>
          </a:p>
          <a:p>
            <a:r>
              <a:rPr lang="nl-NL" sz="3600" dirty="0"/>
              <a:t>God zal in het gericht treden met alle volken, zie ook Ps. 2 en Zach. 12:9 en 14:1-5</a:t>
            </a:r>
          </a:p>
          <a:p>
            <a:r>
              <a:rPr lang="nl-NL" sz="3600" dirty="0"/>
              <a:t>Deze dag is bij de HEERE bekend, 14:7</a:t>
            </a:r>
          </a:p>
          <a:p>
            <a:r>
              <a:rPr lang="nl-NL" sz="3600" dirty="0"/>
              <a:t>De uitwerking van Zijn oordelen zal zijn dat de HEERE de Enige is; Zijn Naam de Enige; Hij zal Koning worden over heel de aarde. </a:t>
            </a:r>
          </a:p>
          <a:p>
            <a:endParaRPr lang="nl-NL" sz="3600" dirty="0"/>
          </a:p>
        </p:txBody>
      </p:sp>
    </p:spTree>
    <p:extLst>
      <p:ext uri="{BB962C8B-B14F-4D97-AF65-F5344CB8AC3E}">
        <p14:creationId xmlns:p14="http://schemas.microsoft.com/office/powerpoint/2010/main" val="134380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2B75C4BD-3843-4718-B9D5-11005F99C5B8}"/>
              </a:ext>
            </a:extLst>
          </p:cNvPr>
          <p:cNvPicPr>
            <a:picLocks noChangeAspect="1"/>
          </p:cNvPicPr>
          <p:nvPr/>
        </p:nvPicPr>
        <p:blipFill>
          <a:blip r:embed="rId2"/>
          <a:stretch>
            <a:fillRect/>
          </a:stretch>
        </p:blipFill>
        <p:spPr>
          <a:xfrm>
            <a:off x="4846759" y="111125"/>
            <a:ext cx="1619250" cy="1714500"/>
          </a:xfrm>
          <a:prstGeom prst="rect">
            <a:avLst/>
          </a:prstGeom>
        </p:spPr>
      </p:pic>
      <p:sp>
        <p:nvSpPr>
          <p:cNvPr id="2" name="Titel 1">
            <a:extLst>
              <a:ext uri="{FF2B5EF4-FFF2-40B4-BE49-F238E27FC236}">
                <a16:creationId xmlns:a16="http://schemas.microsoft.com/office/drawing/2014/main" id="{CE0866D8-1C66-4DDA-8789-0914233BFD4C}"/>
              </a:ext>
            </a:extLst>
          </p:cNvPr>
          <p:cNvSpPr>
            <a:spLocks noGrp="1"/>
          </p:cNvSpPr>
          <p:nvPr>
            <p:ph type="title"/>
          </p:nvPr>
        </p:nvSpPr>
        <p:spPr/>
        <p:txBody>
          <a:bodyPr/>
          <a:lstStyle/>
          <a:p>
            <a:r>
              <a:rPr lang="nl-NL" dirty="0"/>
              <a:t>Gods oogappel</a:t>
            </a:r>
          </a:p>
        </p:txBody>
      </p:sp>
      <p:sp>
        <p:nvSpPr>
          <p:cNvPr id="3" name="Tijdelijke aanduiding voor inhoud 2">
            <a:extLst>
              <a:ext uri="{FF2B5EF4-FFF2-40B4-BE49-F238E27FC236}">
                <a16:creationId xmlns:a16="http://schemas.microsoft.com/office/drawing/2014/main" id="{4E503723-D417-4C11-85C4-54F81A7AC0CA}"/>
              </a:ext>
            </a:extLst>
          </p:cNvPr>
          <p:cNvSpPr>
            <a:spLocks noGrp="1"/>
          </p:cNvSpPr>
          <p:nvPr>
            <p:ph idx="1"/>
          </p:nvPr>
        </p:nvSpPr>
        <p:spPr/>
        <p:txBody>
          <a:bodyPr>
            <a:normAutofit/>
          </a:bodyPr>
          <a:lstStyle/>
          <a:p>
            <a:r>
              <a:rPr lang="nl-NL" sz="3600" dirty="0"/>
              <a:t>Als iemands oogappel is aangetast, voelt hij hevige pijn. En deze pijn kan zich zo uitbreiden, dat hij er helemaal ziek van wordt. Als Israël gekwetst wordt, is dat zeer smartelijk voor God. Hij spreekt: “In al hun benauwdheid was Hij benauwd” (Jes. 63:9). Als Israël mishandeld wordt, beschouwt Hij dat als lastering van Zijn eigen Naam, Zijn majesteit wordt ermee door het slijk gehaald (Jes. 52:5).</a:t>
            </a:r>
          </a:p>
        </p:txBody>
      </p:sp>
    </p:spTree>
    <p:extLst>
      <p:ext uri="{BB962C8B-B14F-4D97-AF65-F5344CB8AC3E}">
        <p14:creationId xmlns:p14="http://schemas.microsoft.com/office/powerpoint/2010/main" val="113579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AB1B0-DC46-4A1A-B6A9-8064E179EE04}"/>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8ACA73AE-34E4-4F7B-B294-EC21B9C5E498}"/>
              </a:ext>
            </a:extLst>
          </p:cNvPr>
          <p:cNvSpPr>
            <a:spLocks noGrp="1"/>
          </p:cNvSpPr>
          <p:nvPr>
            <p:ph idx="1"/>
          </p:nvPr>
        </p:nvSpPr>
        <p:spPr/>
        <p:txBody>
          <a:bodyPr>
            <a:normAutofit/>
          </a:bodyPr>
          <a:lstStyle/>
          <a:p>
            <a:r>
              <a:rPr lang="nl-NL" sz="3600" dirty="0"/>
              <a:t>De HEERE Jezus zal terugkomen zoals Hij heeft beloofd</a:t>
            </a:r>
          </a:p>
          <a:p>
            <a:r>
              <a:rPr lang="nl-NL" sz="3600" dirty="0"/>
              <a:t>Hij zal komen met al Zijn heiligen, Openb. 19 en Math. 24</a:t>
            </a:r>
          </a:p>
          <a:p>
            <a:r>
              <a:rPr lang="nl-NL" sz="3600" dirty="0"/>
              <a:t>Dan worden alle beloften vervuld die gaan over Zijn Koningschap, zie Psalm 22:29 en 2:6</a:t>
            </a:r>
          </a:p>
          <a:p>
            <a:r>
              <a:rPr lang="nl-NL" sz="3600" dirty="0" err="1"/>
              <a:t>Maranatha</a:t>
            </a:r>
            <a:r>
              <a:rPr lang="nl-NL" sz="3600" dirty="0"/>
              <a:t>, kom HEERE Jezus</a:t>
            </a:r>
          </a:p>
        </p:txBody>
      </p:sp>
    </p:spTree>
    <p:extLst>
      <p:ext uri="{BB962C8B-B14F-4D97-AF65-F5344CB8AC3E}">
        <p14:creationId xmlns:p14="http://schemas.microsoft.com/office/powerpoint/2010/main" val="61769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5967E4-3CC6-4D09-907B-EF7F0855B648}"/>
              </a:ext>
            </a:extLst>
          </p:cNvPr>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id="{CC709B1D-0ECB-4FDA-86E8-30DD53AE3F7B}"/>
              </a:ext>
            </a:extLst>
          </p:cNvPr>
          <p:cNvSpPr>
            <a:spLocks noGrp="1"/>
          </p:cNvSpPr>
          <p:nvPr>
            <p:ph idx="1"/>
          </p:nvPr>
        </p:nvSpPr>
        <p:spPr/>
        <p:txBody>
          <a:bodyPr/>
          <a:lstStyle/>
          <a:p>
            <a:r>
              <a:rPr lang="nl-NL" sz="3600" dirty="0"/>
              <a:t>Wij mogen nooit vergeten, dat wie Israël kwalijk behandelt, niet ongestraft zal blijven. Hele volken hebben de waarheid van dit Schriftgedeelte aan den lijve ondervonden. Maar in het tegenovergestelde geval moeten we ook niet vergeten, dat hij, die goed doet aan Israël, door God zelf gezegend zal worden (Matt. 25:40).</a:t>
            </a:r>
          </a:p>
          <a:p>
            <a:endParaRPr lang="nl-NL" dirty="0"/>
          </a:p>
        </p:txBody>
      </p:sp>
    </p:spTree>
    <p:extLst>
      <p:ext uri="{BB962C8B-B14F-4D97-AF65-F5344CB8AC3E}">
        <p14:creationId xmlns:p14="http://schemas.microsoft.com/office/powerpoint/2010/main" val="478379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54EF0A4-B725-4462-AF5D-65E8E26DC748}"/>
              </a:ext>
            </a:extLst>
          </p:cNvPr>
          <p:cNvPicPr>
            <a:picLocks noChangeAspect="1"/>
          </p:cNvPicPr>
          <p:nvPr/>
        </p:nvPicPr>
        <p:blipFill>
          <a:blip r:embed="rId2"/>
          <a:stretch>
            <a:fillRect/>
          </a:stretch>
        </p:blipFill>
        <p:spPr>
          <a:xfrm>
            <a:off x="5286375" y="2571750"/>
            <a:ext cx="1619250" cy="1714500"/>
          </a:xfrm>
          <a:prstGeom prst="rect">
            <a:avLst/>
          </a:prstGeom>
        </p:spPr>
      </p:pic>
      <p:sp>
        <p:nvSpPr>
          <p:cNvPr id="2" name="Titel 1">
            <a:extLst>
              <a:ext uri="{FF2B5EF4-FFF2-40B4-BE49-F238E27FC236}">
                <a16:creationId xmlns:a16="http://schemas.microsoft.com/office/drawing/2014/main" id="{3901890C-235A-4402-87C7-FAE9972659D0}"/>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A14C2308-CB30-4D62-85FD-8BE385F85FEA}"/>
              </a:ext>
            </a:extLst>
          </p:cNvPr>
          <p:cNvSpPr>
            <a:spLocks noGrp="1"/>
          </p:cNvSpPr>
          <p:nvPr>
            <p:ph idx="1"/>
          </p:nvPr>
        </p:nvSpPr>
        <p:spPr/>
        <p:txBody>
          <a:bodyPr>
            <a:normAutofit/>
          </a:bodyPr>
          <a:lstStyle/>
          <a:p>
            <a:r>
              <a:rPr lang="nl-NL" sz="3200" b="0" i="0" dirty="0">
                <a:solidFill>
                  <a:srgbClr val="000000"/>
                </a:solidFill>
                <a:effectLst/>
                <a:latin typeface="Source Sans Pro" panose="020B0503030403020204" pitchFamily="34" charset="0"/>
              </a:rPr>
              <a:t>In de grondtekst van het Oude Testament komen drie verschillende woorden voor, die vertaald zijn met ‘oogappel’:</a:t>
            </a:r>
            <a:br>
              <a:rPr lang="nl-NL" sz="3200" dirty="0"/>
            </a:br>
            <a:r>
              <a:rPr lang="nl-NL" sz="3200" b="0" i="0" dirty="0">
                <a:solidFill>
                  <a:srgbClr val="000000"/>
                </a:solidFill>
                <a:effectLst/>
                <a:latin typeface="Source Sans Pro" panose="020B0503030403020204" pitchFamily="34" charset="0"/>
              </a:rPr>
              <a:t>- In </a:t>
            </a:r>
            <a:r>
              <a:rPr lang="nl-NL" sz="3200" b="0" i="0" dirty="0">
                <a:effectLst/>
                <a:latin typeface="Source Sans Pro" panose="020B0503030403020204" pitchFamily="34" charset="0"/>
              </a:rPr>
              <a:t>Deuteronomium 32:10 </a:t>
            </a:r>
            <a:r>
              <a:rPr lang="nl-NL" sz="3200" b="0" i="0" dirty="0">
                <a:solidFill>
                  <a:srgbClr val="000000"/>
                </a:solidFill>
                <a:effectLst/>
                <a:latin typeface="Source Sans Pro" panose="020B0503030403020204" pitchFamily="34" charset="0"/>
              </a:rPr>
              <a:t>beschrijft Mozes Gods liefdevolle zorg voor Zijn volk: “Hij vond hem in een land der woestijn ... Hij bewaarde hem als Zijn oogappel”. De letterlijke betekenis voor het woord ‘oogappel’ hier is, ‘mannetje van het oog’.</a:t>
            </a:r>
            <a:br>
              <a:rPr lang="nl-NL" sz="3200" dirty="0"/>
            </a:br>
            <a:endParaRPr lang="nl-NL" dirty="0"/>
          </a:p>
        </p:txBody>
      </p:sp>
    </p:spTree>
    <p:extLst>
      <p:ext uri="{BB962C8B-B14F-4D97-AF65-F5344CB8AC3E}">
        <p14:creationId xmlns:p14="http://schemas.microsoft.com/office/powerpoint/2010/main" val="112015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351753A-C6CE-4438-90E1-4702940C8BF0}"/>
              </a:ext>
            </a:extLst>
          </p:cNvPr>
          <p:cNvPicPr>
            <a:picLocks noChangeAspect="1"/>
          </p:cNvPicPr>
          <p:nvPr/>
        </p:nvPicPr>
        <p:blipFill>
          <a:blip r:embed="rId2"/>
          <a:stretch>
            <a:fillRect/>
          </a:stretch>
        </p:blipFill>
        <p:spPr>
          <a:xfrm>
            <a:off x="5286375" y="2571750"/>
            <a:ext cx="1619250" cy="1714500"/>
          </a:xfrm>
          <a:prstGeom prst="rect">
            <a:avLst/>
          </a:prstGeom>
        </p:spPr>
      </p:pic>
      <p:sp>
        <p:nvSpPr>
          <p:cNvPr id="2" name="Titel 1">
            <a:extLst>
              <a:ext uri="{FF2B5EF4-FFF2-40B4-BE49-F238E27FC236}">
                <a16:creationId xmlns:a16="http://schemas.microsoft.com/office/drawing/2014/main" id="{6B793886-4E45-470E-B766-F6925D525FFE}"/>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B5FC9E9E-FB51-40AE-89E2-9AE0F10F5BD0}"/>
              </a:ext>
            </a:extLst>
          </p:cNvPr>
          <p:cNvSpPr>
            <a:spLocks noGrp="1"/>
          </p:cNvSpPr>
          <p:nvPr>
            <p:ph idx="1"/>
          </p:nvPr>
        </p:nvSpPr>
        <p:spPr/>
        <p:txBody>
          <a:bodyPr>
            <a:normAutofit/>
          </a:bodyPr>
          <a:lstStyle/>
          <a:p>
            <a:r>
              <a:rPr lang="nl-NL" sz="3600" b="0" i="0" dirty="0">
                <a:solidFill>
                  <a:srgbClr val="000000"/>
                </a:solidFill>
                <a:effectLst/>
                <a:latin typeface="Source Sans Pro" panose="020B0503030403020204" pitchFamily="34" charset="0"/>
              </a:rPr>
              <a:t>- In </a:t>
            </a:r>
            <a:r>
              <a:rPr lang="nl-NL" sz="3600" b="0" i="0" dirty="0">
                <a:effectLst/>
                <a:latin typeface="Source Sans Pro" panose="020B0503030403020204" pitchFamily="34" charset="0"/>
              </a:rPr>
              <a:t>Psalm 17:8 </a:t>
            </a:r>
            <a:r>
              <a:rPr lang="nl-NL" sz="3600" b="0" i="0" dirty="0">
                <a:solidFill>
                  <a:srgbClr val="000000"/>
                </a:solidFill>
                <a:effectLst/>
                <a:latin typeface="Source Sans Pro" panose="020B0503030403020204" pitchFamily="34" charset="0"/>
              </a:rPr>
              <a:t>roept David tot God: “Bewaar mij als het zwart van de oogappel, verberg mij onder de schaduw Uwer vleugelen.” Er staat letterlijk: ‘Bewaar mij als het ‘dochtertje’ van Uw oog’.</a:t>
            </a:r>
          </a:p>
          <a:p>
            <a:endParaRPr lang="nl-NL" sz="3600" dirty="0">
              <a:solidFill>
                <a:srgbClr val="000000"/>
              </a:solidFill>
              <a:latin typeface="Source Sans Pro" panose="020B0503030403020204" pitchFamily="34" charset="0"/>
            </a:endParaRPr>
          </a:p>
          <a:p>
            <a:br>
              <a:rPr lang="nl-NL" sz="3600" dirty="0"/>
            </a:br>
            <a:endParaRPr lang="nl-NL" sz="3600" dirty="0"/>
          </a:p>
        </p:txBody>
      </p:sp>
    </p:spTree>
    <p:extLst>
      <p:ext uri="{BB962C8B-B14F-4D97-AF65-F5344CB8AC3E}">
        <p14:creationId xmlns:p14="http://schemas.microsoft.com/office/powerpoint/2010/main" val="167753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D3A739-BE16-4892-B0FC-5F61AD4FFCDB}"/>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FD815903-3E28-48A4-B714-FD5C7CC52C7E}"/>
              </a:ext>
            </a:extLst>
          </p:cNvPr>
          <p:cNvSpPr>
            <a:spLocks noGrp="1"/>
          </p:cNvSpPr>
          <p:nvPr>
            <p:ph idx="1"/>
          </p:nvPr>
        </p:nvSpPr>
        <p:spPr/>
        <p:txBody>
          <a:bodyPr>
            <a:noAutofit/>
          </a:bodyPr>
          <a:lstStyle/>
          <a:p>
            <a:r>
              <a:rPr lang="nl-NL" sz="3600" b="0" i="0" dirty="0">
                <a:solidFill>
                  <a:srgbClr val="000000"/>
                </a:solidFill>
                <a:effectLst/>
                <a:latin typeface="Source Sans Pro" panose="020B0503030403020204" pitchFamily="34" charset="0"/>
              </a:rPr>
              <a:t>- In </a:t>
            </a:r>
            <a:r>
              <a:rPr lang="nl-NL" sz="3600" b="0" i="0" dirty="0">
                <a:effectLst/>
                <a:latin typeface="Source Sans Pro" panose="020B0503030403020204" pitchFamily="34" charset="0"/>
              </a:rPr>
              <a:t>Zacharia 2:8 en 9 </a:t>
            </a:r>
            <a:r>
              <a:rPr lang="nl-NL" sz="3600" b="0" i="0" dirty="0">
                <a:solidFill>
                  <a:srgbClr val="000000"/>
                </a:solidFill>
                <a:effectLst/>
                <a:latin typeface="Source Sans Pro" panose="020B0503030403020204" pitchFamily="34" charset="0"/>
              </a:rPr>
              <a:t>lezen we: “... tot die heidenen die u beroofd hebben; want die u aanraakt, die raakt Zijn oogappel aan. Want ziet, Ik zal Mijn hand over hen bewegen”. Hier betekent het woord voor oogappel letterlijk ‘oogpoort’, d.w.z. de opening, waardoor de lichtstralen het netvlies van het oog bereiken. Waarom noemde God Israël Zijn oogappel? In deze benaming vinden wij een wonderlijk beeld van Israël.</a:t>
            </a:r>
            <a:endParaRPr lang="nl-NL" sz="3600" dirty="0"/>
          </a:p>
        </p:txBody>
      </p:sp>
    </p:spTree>
    <p:extLst>
      <p:ext uri="{BB962C8B-B14F-4D97-AF65-F5344CB8AC3E}">
        <p14:creationId xmlns:p14="http://schemas.microsoft.com/office/powerpoint/2010/main" val="55623559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11359</TotalTime>
  <Words>2242</Words>
  <Application>Microsoft Office PowerPoint</Application>
  <PresentationFormat>Breedbeeld</PresentationFormat>
  <Paragraphs>138</Paragraphs>
  <Slides>50</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50</vt:i4>
      </vt:variant>
    </vt:vector>
  </HeadingPairs>
  <TitlesOfParts>
    <vt:vector size="55" baseType="lpstr">
      <vt:lpstr>Arial</vt:lpstr>
      <vt:lpstr>Calibri</vt:lpstr>
      <vt:lpstr>Calibri Light</vt:lpstr>
      <vt:lpstr>Source Sans Pro</vt:lpstr>
      <vt:lpstr>Kantoorthema</vt:lpstr>
      <vt:lpstr>Israël, Gods klok in de eindtijd</vt:lpstr>
      <vt:lpstr>PowerPoint-presentatie</vt:lpstr>
      <vt:lpstr>PowerPoint-presentatie</vt:lpstr>
      <vt:lpstr>PowerPoint-presentatie</vt:lpstr>
      <vt:lpstr>Gods oogappel</vt:lpstr>
      <vt:lpstr>PowerPoint-presentatie</vt:lpstr>
      <vt:lpstr>PowerPoint-presentatie</vt:lpstr>
      <vt:lpstr>PowerPoint-presentatie</vt:lpstr>
      <vt:lpstr>PowerPoint-presentatie</vt:lpstr>
      <vt:lpstr>PowerPoint-presentatie</vt:lpstr>
      <vt:lpstr>Genesis, het begin van alle dingen</vt:lpstr>
      <vt:lpstr>Gods belofte</vt:lpstr>
      <vt:lpstr>PowerPoint-presentatie</vt:lpstr>
      <vt:lpstr>PowerPoint-presentatie</vt:lpstr>
      <vt:lpstr>PowerPoint-presentatie</vt:lpstr>
      <vt:lpstr>PowerPoint-presentatie</vt:lpstr>
      <vt:lpstr>Aan Jakob</vt:lpstr>
      <vt:lpstr>PowerPoint-presentatie</vt:lpstr>
      <vt:lpstr>Jozef</vt:lpstr>
      <vt:lpstr>Mozes woorden van afscheid</vt:lpstr>
      <vt:lpstr>Gods Woord staat vast</vt:lpstr>
      <vt:lpstr>PowerPoint-presentatie</vt:lpstr>
      <vt:lpstr>Is antisemitisme, satanisme? </vt:lpstr>
      <vt:lpstr>PowerPoint-presentatie</vt:lpstr>
      <vt:lpstr>God zal Zich over Israël ontfermen</vt:lpstr>
      <vt:lpstr>Het is een geestelijke strijd</vt:lpstr>
      <vt:lpstr>Israël als teken van de eindtijd</vt:lpstr>
      <vt:lpstr>Gods grote Naam, Ez. 36 ev. </vt:lpstr>
      <vt:lpstr>Het gaat om Gods eer en Zijn grote Naam</vt:lpstr>
      <vt:lpstr>PowerPoint-presentatie</vt:lpstr>
      <vt:lpstr>PowerPoint-presentatie</vt:lpstr>
      <vt:lpstr>PowerPoint-presentatie</vt:lpstr>
      <vt:lpstr>PowerPoint-presentatie</vt:lpstr>
      <vt:lpstr>Staan we aan de vooravond van Ez. 38?</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Het viervoudige oordeel, Ez. 38</vt:lpstr>
      <vt:lpstr>PowerPoint-presentatie</vt:lpstr>
      <vt:lpstr>PowerPoint-presentatie</vt:lpstr>
      <vt:lpstr>De eindstrijd</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Wie aan Gods oogappel komt, komt aan God</dc:title>
  <dc:creator>Rennie Schoorstra</dc:creator>
  <cp:lastModifiedBy>Rennie Schoorstra</cp:lastModifiedBy>
  <cp:revision>52</cp:revision>
  <dcterms:created xsi:type="dcterms:W3CDTF">2023-10-17T19:21:51Z</dcterms:created>
  <dcterms:modified xsi:type="dcterms:W3CDTF">2023-10-25T16:41:11Z</dcterms:modified>
</cp:coreProperties>
</file>