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9"/>
  </p:notesMasterIdLst>
  <p:sldIdLst>
    <p:sldId id="257" r:id="rId3"/>
    <p:sldId id="343" r:id="rId4"/>
    <p:sldId id="289" r:id="rId5"/>
    <p:sldId id="362" r:id="rId6"/>
    <p:sldId id="375" r:id="rId7"/>
    <p:sldId id="361" r:id="rId8"/>
    <p:sldId id="266" r:id="rId9"/>
    <p:sldId id="268" r:id="rId10"/>
    <p:sldId id="269" r:id="rId11"/>
    <p:sldId id="270" r:id="rId12"/>
    <p:sldId id="376" r:id="rId13"/>
    <p:sldId id="367" r:id="rId14"/>
    <p:sldId id="369" r:id="rId15"/>
    <p:sldId id="370" r:id="rId16"/>
    <p:sldId id="373" r:id="rId17"/>
    <p:sldId id="374" r:id="rId18"/>
    <p:sldId id="372" r:id="rId19"/>
    <p:sldId id="359" r:id="rId20"/>
    <p:sldId id="318" r:id="rId21"/>
    <p:sldId id="319" r:id="rId22"/>
    <p:sldId id="297" r:id="rId23"/>
    <p:sldId id="365" r:id="rId24"/>
    <p:sldId id="277" r:id="rId25"/>
    <p:sldId id="306" r:id="rId26"/>
    <p:sldId id="272" r:id="rId27"/>
    <p:sldId id="377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AE9EC-E4B9-4007-8F37-41CA04582E9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5126446-1D22-4C37-87E6-271E53E089A2}">
      <dgm:prSet/>
      <dgm:spPr/>
      <dgm:t>
        <a:bodyPr/>
        <a:lstStyle/>
        <a:p>
          <a:r>
            <a:rPr lang="nl-NL"/>
            <a:t>Europese Commissie</a:t>
          </a:r>
          <a:endParaRPr lang="en-US"/>
        </a:p>
      </dgm:t>
    </dgm:pt>
    <dgm:pt modelId="{3C6B6DA1-22E1-40ED-BA15-2E7EC9A8C277}" type="parTrans" cxnId="{CC6C3AB5-957C-41BA-89D0-BAF504384828}">
      <dgm:prSet/>
      <dgm:spPr/>
      <dgm:t>
        <a:bodyPr/>
        <a:lstStyle/>
        <a:p>
          <a:endParaRPr lang="en-US"/>
        </a:p>
      </dgm:t>
    </dgm:pt>
    <dgm:pt modelId="{E92B1115-9408-4328-955B-B957BC799C10}" type="sibTrans" cxnId="{CC6C3AB5-957C-41BA-89D0-BAF504384828}">
      <dgm:prSet/>
      <dgm:spPr/>
      <dgm:t>
        <a:bodyPr/>
        <a:lstStyle/>
        <a:p>
          <a:endParaRPr lang="en-US"/>
        </a:p>
      </dgm:t>
    </dgm:pt>
    <dgm:pt modelId="{660CA1DE-A2B4-4746-BF3F-CC7BB144E0A6}">
      <dgm:prSet/>
      <dgm:spPr/>
      <dgm:t>
        <a:bodyPr/>
        <a:lstStyle/>
        <a:p>
          <a:r>
            <a:rPr lang="nl-NL"/>
            <a:t>Europees Parlement</a:t>
          </a:r>
          <a:endParaRPr lang="en-US"/>
        </a:p>
      </dgm:t>
    </dgm:pt>
    <dgm:pt modelId="{9D64BE3F-E83F-43EF-8E1D-3BB495A333C5}" type="parTrans" cxnId="{423DFE6C-7D01-4E78-AAC3-40CC5C5159F2}">
      <dgm:prSet/>
      <dgm:spPr/>
      <dgm:t>
        <a:bodyPr/>
        <a:lstStyle/>
        <a:p>
          <a:endParaRPr lang="en-US"/>
        </a:p>
      </dgm:t>
    </dgm:pt>
    <dgm:pt modelId="{A2447386-6351-43F4-943F-934893A5FFD1}" type="sibTrans" cxnId="{423DFE6C-7D01-4E78-AAC3-40CC5C5159F2}">
      <dgm:prSet/>
      <dgm:spPr/>
      <dgm:t>
        <a:bodyPr/>
        <a:lstStyle/>
        <a:p>
          <a:endParaRPr lang="en-US"/>
        </a:p>
      </dgm:t>
    </dgm:pt>
    <dgm:pt modelId="{D50ABF31-9EC2-4B54-8622-F330B9042F18}">
      <dgm:prSet/>
      <dgm:spPr/>
      <dgm:t>
        <a:bodyPr/>
        <a:lstStyle/>
        <a:p>
          <a:r>
            <a:rPr lang="nl-NL"/>
            <a:t>Europese Raad</a:t>
          </a:r>
          <a:endParaRPr lang="en-US"/>
        </a:p>
      </dgm:t>
    </dgm:pt>
    <dgm:pt modelId="{A0E2A3A1-8B32-43B7-A4B5-2E0679AC7C93}" type="parTrans" cxnId="{8E3B5BB7-AD52-4E3D-8607-96E40B5A56AB}">
      <dgm:prSet/>
      <dgm:spPr/>
      <dgm:t>
        <a:bodyPr/>
        <a:lstStyle/>
        <a:p>
          <a:endParaRPr lang="en-US"/>
        </a:p>
      </dgm:t>
    </dgm:pt>
    <dgm:pt modelId="{B3CB9F85-E99F-4913-876D-5FD21E64A49F}" type="sibTrans" cxnId="{8E3B5BB7-AD52-4E3D-8607-96E40B5A56AB}">
      <dgm:prSet/>
      <dgm:spPr/>
      <dgm:t>
        <a:bodyPr/>
        <a:lstStyle/>
        <a:p>
          <a:endParaRPr lang="en-US"/>
        </a:p>
      </dgm:t>
    </dgm:pt>
    <dgm:pt modelId="{F99C3BDB-E31E-4756-9AA4-08370FBA0D53}">
      <dgm:prSet/>
      <dgm:spPr/>
      <dgm:t>
        <a:bodyPr/>
        <a:lstStyle/>
        <a:p>
          <a:r>
            <a:rPr lang="nl-NL" dirty="0">
              <a:highlight>
                <a:srgbClr val="FFFF00"/>
              </a:highlight>
            </a:rPr>
            <a:t>Overige instellingen</a:t>
          </a:r>
          <a:r>
            <a:rPr lang="nl-NL" dirty="0"/>
            <a:t>: </a:t>
          </a:r>
          <a:endParaRPr lang="en-US" dirty="0"/>
        </a:p>
      </dgm:t>
    </dgm:pt>
    <dgm:pt modelId="{BA75D365-EB48-4B02-829D-388F2B3A9204}" type="parTrans" cxnId="{A5BADE19-98E2-4B97-B2E5-2D4A6CBFED19}">
      <dgm:prSet/>
      <dgm:spPr/>
      <dgm:t>
        <a:bodyPr/>
        <a:lstStyle/>
        <a:p>
          <a:endParaRPr lang="en-US"/>
        </a:p>
      </dgm:t>
    </dgm:pt>
    <dgm:pt modelId="{70F015D8-C3F3-4A9C-B634-9A6196971FF0}" type="sibTrans" cxnId="{A5BADE19-98E2-4B97-B2E5-2D4A6CBFED19}">
      <dgm:prSet/>
      <dgm:spPr/>
      <dgm:t>
        <a:bodyPr/>
        <a:lstStyle/>
        <a:p>
          <a:endParaRPr lang="en-US"/>
        </a:p>
      </dgm:t>
    </dgm:pt>
    <dgm:pt modelId="{FF06BD8F-49C4-4B20-B80C-94A9FA63D476}">
      <dgm:prSet/>
      <dgm:spPr/>
      <dgm:t>
        <a:bodyPr/>
        <a:lstStyle/>
        <a:p>
          <a:r>
            <a:rPr lang="nl-NL"/>
            <a:t>Expertgroepen</a:t>
          </a:r>
          <a:endParaRPr lang="en-US"/>
        </a:p>
      </dgm:t>
    </dgm:pt>
    <dgm:pt modelId="{155A2672-33A0-46D4-9B5E-0B6AB77FE115}" type="parTrans" cxnId="{42DA29B3-4C12-467E-9278-70DE774A67D0}">
      <dgm:prSet/>
      <dgm:spPr/>
      <dgm:t>
        <a:bodyPr/>
        <a:lstStyle/>
        <a:p>
          <a:endParaRPr lang="en-US"/>
        </a:p>
      </dgm:t>
    </dgm:pt>
    <dgm:pt modelId="{A489310E-D166-482D-A2AB-FE5459794934}" type="sibTrans" cxnId="{42DA29B3-4C12-467E-9278-70DE774A67D0}">
      <dgm:prSet/>
      <dgm:spPr/>
      <dgm:t>
        <a:bodyPr/>
        <a:lstStyle/>
        <a:p>
          <a:endParaRPr lang="en-US"/>
        </a:p>
      </dgm:t>
    </dgm:pt>
    <dgm:pt modelId="{6283F11E-9619-4E3B-99B2-F92EAC2C9431}">
      <dgm:prSet/>
      <dgm:spPr/>
      <dgm:t>
        <a:bodyPr/>
        <a:lstStyle/>
        <a:p>
          <a:r>
            <a:rPr lang="nl-NL"/>
            <a:t>Europese agentschappen</a:t>
          </a:r>
          <a:endParaRPr lang="en-US"/>
        </a:p>
      </dgm:t>
    </dgm:pt>
    <dgm:pt modelId="{6BB081F1-D683-4688-AC86-2490DF39F225}" type="parTrans" cxnId="{341F6D4D-C4BD-4F16-9E8A-D61FC0886DF4}">
      <dgm:prSet/>
      <dgm:spPr/>
      <dgm:t>
        <a:bodyPr/>
        <a:lstStyle/>
        <a:p>
          <a:endParaRPr lang="en-US"/>
        </a:p>
      </dgm:t>
    </dgm:pt>
    <dgm:pt modelId="{B27DCDA4-ECF1-4A1A-8C43-CE6D979C8CAC}" type="sibTrans" cxnId="{341F6D4D-C4BD-4F16-9E8A-D61FC0886DF4}">
      <dgm:prSet/>
      <dgm:spPr/>
      <dgm:t>
        <a:bodyPr/>
        <a:lstStyle/>
        <a:p>
          <a:endParaRPr lang="en-US"/>
        </a:p>
      </dgm:t>
    </dgm:pt>
    <dgm:pt modelId="{C70937D1-36AB-4F77-9E2E-211972ED6D0E}">
      <dgm:prSet/>
      <dgm:spPr/>
      <dgm:t>
        <a:bodyPr/>
        <a:lstStyle/>
        <a:p>
          <a:r>
            <a:rPr lang="nl-NL"/>
            <a:t>Handhaving door lidstaten</a:t>
          </a:r>
          <a:endParaRPr lang="en-US"/>
        </a:p>
      </dgm:t>
    </dgm:pt>
    <dgm:pt modelId="{A81B0F36-B5C8-4292-8712-126327E97A1C}" type="parTrans" cxnId="{4CFBC2A4-0B29-4494-B459-57B5618CD51C}">
      <dgm:prSet/>
      <dgm:spPr/>
      <dgm:t>
        <a:bodyPr/>
        <a:lstStyle/>
        <a:p>
          <a:endParaRPr lang="en-US"/>
        </a:p>
      </dgm:t>
    </dgm:pt>
    <dgm:pt modelId="{FD8A80F8-843B-4152-B413-7686D5803FC3}" type="sibTrans" cxnId="{4CFBC2A4-0B29-4494-B459-57B5618CD51C}">
      <dgm:prSet/>
      <dgm:spPr/>
      <dgm:t>
        <a:bodyPr/>
        <a:lstStyle/>
        <a:p>
          <a:endParaRPr lang="en-US"/>
        </a:p>
      </dgm:t>
    </dgm:pt>
    <dgm:pt modelId="{5B48DC68-3E04-419E-AE0F-34404608BA60}" type="pres">
      <dgm:prSet presAssocID="{8B3AE9EC-E4B9-4007-8F37-41CA04582E96}" presName="vert0" presStyleCnt="0">
        <dgm:presLayoutVars>
          <dgm:dir/>
          <dgm:animOne val="branch"/>
          <dgm:animLvl val="lvl"/>
        </dgm:presLayoutVars>
      </dgm:prSet>
      <dgm:spPr/>
    </dgm:pt>
    <dgm:pt modelId="{C0054BB6-DA35-4EF2-94D3-ED20D6FA434E}" type="pres">
      <dgm:prSet presAssocID="{D5126446-1D22-4C37-87E6-271E53E089A2}" presName="thickLine" presStyleLbl="alignNode1" presStyleIdx="0" presStyleCnt="7"/>
      <dgm:spPr/>
    </dgm:pt>
    <dgm:pt modelId="{DF3339C5-5561-4685-93D7-366F1B7C2D7D}" type="pres">
      <dgm:prSet presAssocID="{D5126446-1D22-4C37-87E6-271E53E089A2}" presName="horz1" presStyleCnt="0"/>
      <dgm:spPr/>
    </dgm:pt>
    <dgm:pt modelId="{AECDD7C5-C360-4CA7-BFE5-A09B64020AF4}" type="pres">
      <dgm:prSet presAssocID="{D5126446-1D22-4C37-87E6-271E53E089A2}" presName="tx1" presStyleLbl="revTx" presStyleIdx="0" presStyleCnt="7"/>
      <dgm:spPr/>
    </dgm:pt>
    <dgm:pt modelId="{C6818CC2-AE37-4C24-8EB0-B2D4ADDFE87F}" type="pres">
      <dgm:prSet presAssocID="{D5126446-1D22-4C37-87E6-271E53E089A2}" presName="vert1" presStyleCnt="0"/>
      <dgm:spPr/>
    </dgm:pt>
    <dgm:pt modelId="{3C1D4B53-E5E9-41E9-91DC-027D6984CF08}" type="pres">
      <dgm:prSet presAssocID="{660CA1DE-A2B4-4746-BF3F-CC7BB144E0A6}" presName="thickLine" presStyleLbl="alignNode1" presStyleIdx="1" presStyleCnt="7"/>
      <dgm:spPr/>
    </dgm:pt>
    <dgm:pt modelId="{5CB821BA-6698-454D-80A0-3804880344DF}" type="pres">
      <dgm:prSet presAssocID="{660CA1DE-A2B4-4746-BF3F-CC7BB144E0A6}" presName="horz1" presStyleCnt="0"/>
      <dgm:spPr/>
    </dgm:pt>
    <dgm:pt modelId="{B7E0A54B-3167-40A2-BB68-F369AA7D6352}" type="pres">
      <dgm:prSet presAssocID="{660CA1DE-A2B4-4746-BF3F-CC7BB144E0A6}" presName="tx1" presStyleLbl="revTx" presStyleIdx="1" presStyleCnt="7"/>
      <dgm:spPr/>
    </dgm:pt>
    <dgm:pt modelId="{3FD23FEE-C875-473B-9776-F822301DC3CF}" type="pres">
      <dgm:prSet presAssocID="{660CA1DE-A2B4-4746-BF3F-CC7BB144E0A6}" presName="vert1" presStyleCnt="0"/>
      <dgm:spPr/>
    </dgm:pt>
    <dgm:pt modelId="{5029A3EC-19CE-4DCF-A407-75B1BBF71F9A}" type="pres">
      <dgm:prSet presAssocID="{D50ABF31-9EC2-4B54-8622-F330B9042F18}" presName="thickLine" presStyleLbl="alignNode1" presStyleIdx="2" presStyleCnt="7"/>
      <dgm:spPr/>
    </dgm:pt>
    <dgm:pt modelId="{AB6B6806-6001-4566-A8B2-588336209B7B}" type="pres">
      <dgm:prSet presAssocID="{D50ABF31-9EC2-4B54-8622-F330B9042F18}" presName="horz1" presStyleCnt="0"/>
      <dgm:spPr/>
    </dgm:pt>
    <dgm:pt modelId="{B1A13838-CAF9-4A4A-AF60-BDB5D320864E}" type="pres">
      <dgm:prSet presAssocID="{D50ABF31-9EC2-4B54-8622-F330B9042F18}" presName="tx1" presStyleLbl="revTx" presStyleIdx="2" presStyleCnt="7"/>
      <dgm:spPr/>
    </dgm:pt>
    <dgm:pt modelId="{AE7B03DB-7111-4604-9075-CF1179CBD333}" type="pres">
      <dgm:prSet presAssocID="{D50ABF31-9EC2-4B54-8622-F330B9042F18}" presName="vert1" presStyleCnt="0"/>
      <dgm:spPr/>
    </dgm:pt>
    <dgm:pt modelId="{248F5397-7B81-44ED-A157-7B7693001422}" type="pres">
      <dgm:prSet presAssocID="{F99C3BDB-E31E-4756-9AA4-08370FBA0D53}" presName="thickLine" presStyleLbl="alignNode1" presStyleIdx="3" presStyleCnt="7"/>
      <dgm:spPr/>
    </dgm:pt>
    <dgm:pt modelId="{A01023CA-5681-43DE-9A29-6DC0D2242ED9}" type="pres">
      <dgm:prSet presAssocID="{F99C3BDB-E31E-4756-9AA4-08370FBA0D53}" presName="horz1" presStyleCnt="0"/>
      <dgm:spPr/>
    </dgm:pt>
    <dgm:pt modelId="{EC77E6BD-9D33-4394-AF66-E1B2CDE82222}" type="pres">
      <dgm:prSet presAssocID="{F99C3BDB-E31E-4756-9AA4-08370FBA0D53}" presName="tx1" presStyleLbl="revTx" presStyleIdx="3" presStyleCnt="7"/>
      <dgm:spPr/>
    </dgm:pt>
    <dgm:pt modelId="{68D9B74C-B137-4D12-866B-250929452672}" type="pres">
      <dgm:prSet presAssocID="{F99C3BDB-E31E-4756-9AA4-08370FBA0D53}" presName="vert1" presStyleCnt="0"/>
      <dgm:spPr/>
    </dgm:pt>
    <dgm:pt modelId="{AA0F2F4F-34BA-4233-8987-8DC0F540E026}" type="pres">
      <dgm:prSet presAssocID="{FF06BD8F-49C4-4B20-B80C-94A9FA63D476}" presName="thickLine" presStyleLbl="alignNode1" presStyleIdx="4" presStyleCnt="7"/>
      <dgm:spPr/>
    </dgm:pt>
    <dgm:pt modelId="{815EC89E-C5D3-4FDA-B978-236A45113759}" type="pres">
      <dgm:prSet presAssocID="{FF06BD8F-49C4-4B20-B80C-94A9FA63D476}" presName="horz1" presStyleCnt="0"/>
      <dgm:spPr/>
    </dgm:pt>
    <dgm:pt modelId="{7CF7E323-6B41-4A45-AAA6-E98EED9DA1C8}" type="pres">
      <dgm:prSet presAssocID="{FF06BD8F-49C4-4B20-B80C-94A9FA63D476}" presName="tx1" presStyleLbl="revTx" presStyleIdx="4" presStyleCnt="7"/>
      <dgm:spPr/>
    </dgm:pt>
    <dgm:pt modelId="{AF92A913-89AE-4BF7-B9BF-E1DCD1A53ABC}" type="pres">
      <dgm:prSet presAssocID="{FF06BD8F-49C4-4B20-B80C-94A9FA63D476}" presName="vert1" presStyleCnt="0"/>
      <dgm:spPr/>
    </dgm:pt>
    <dgm:pt modelId="{9828DB3B-B01F-4935-8A26-C8748D5E6E3C}" type="pres">
      <dgm:prSet presAssocID="{6283F11E-9619-4E3B-99B2-F92EAC2C9431}" presName="thickLine" presStyleLbl="alignNode1" presStyleIdx="5" presStyleCnt="7"/>
      <dgm:spPr/>
    </dgm:pt>
    <dgm:pt modelId="{69B3AFC8-970C-422A-B180-B7546A072034}" type="pres">
      <dgm:prSet presAssocID="{6283F11E-9619-4E3B-99B2-F92EAC2C9431}" presName="horz1" presStyleCnt="0"/>
      <dgm:spPr/>
    </dgm:pt>
    <dgm:pt modelId="{861B8635-59C6-467E-BAE4-179177B675B1}" type="pres">
      <dgm:prSet presAssocID="{6283F11E-9619-4E3B-99B2-F92EAC2C9431}" presName="tx1" presStyleLbl="revTx" presStyleIdx="5" presStyleCnt="7"/>
      <dgm:spPr/>
    </dgm:pt>
    <dgm:pt modelId="{A84170B4-F2A3-4F3B-A765-0AC4F9F0C08E}" type="pres">
      <dgm:prSet presAssocID="{6283F11E-9619-4E3B-99B2-F92EAC2C9431}" presName="vert1" presStyleCnt="0"/>
      <dgm:spPr/>
    </dgm:pt>
    <dgm:pt modelId="{82A37D25-4D6D-48CB-ADC7-4827B1534822}" type="pres">
      <dgm:prSet presAssocID="{C70937D1-36AB-4F77-9E2E-211972ED6D0E}" presName="thickLine" presStyleLbl="alignNode1" presStyleIdx="6" presStyleCnt="7"/>
      <dgm:spPr/>
    </dgm:pt>
    <dgm:pt modelId="{0CF041A3-67A7-4042-A3B0-22F01E2AC92D}" type="pres">
      <dgm:prSet presAssocID="{C70937D1-36AB-4F77-9E2E-211972ED6D0E}" presName="horz1" presStyleCnt="0"/>
      <dgm:spPr/>
    </dgm:pt>
    <dgm:pt modelId="{389B815A-183F-4728-B089-F777ACCF074A}" type="pres">
      <dgm:prSet presAssocID="{C70937D1-36AB-4F77-9E2E-211972ED6D0E}" presName="tx1" presStyleLbl="revTx" presStyleIdx="6" presStyleCnt="7"/>
      <dgm:spPr/>
    </dgm:pt>
    <dgm:pt modelId="{11E36470-600F-4E56-8992-5707A20B3CFC}" type="pres">
      <dgm:prSet presAssocID="{C70937D1-36AB-4F77-9E2E-211972ED6D0E}" presName="vert1" presStyleCnt="0"/>
      <dgm:spPr/>
    </dgm:pt>
  </dgm:ptLst>
  <dgm:cxnLst>
    <dgm:cxn modelId="{A5BADE19-98E2-4B97-B2E5-2D4A6CBFED19}" srcId="{8B3AE9EC-E4B9-4007-8F37-41CA04582E96}" destId="{F99C3BDB-E31E-4756-9AA4-08370FBA0D53}" srcOrd="3" destOrd="0" parTransId="{BA75D365-EB48-4B02-829D-388F2B3A9204}" sibTransId="{70F015D8-C3F3-4A9C-B634-9A6196971FF0}"/>
    <dgm:cxn modelId="{4A651D1B-8850-418F-9DEA-08A7BACA4DD6}" type="presOf" srcId="{D50ABF31-9EC2-4B54-8622-F330B9042F18}" destId="{B1A13838-CAF9-4A4A-AF60-BDB5D320864E}" srcOrd="0" destOrd="0" presId="urn:microsoft.com/office/officeart/2008/layout/LinedList"/>
    <dgm:cxn modelId="{75EB0A1C-0B27-4114-BC30-71B88365A8B6}" type="presOf" srcId="{FF06BD8F-49C4-4B20-B80C-94A9FA63D476}" destId="{7CF7E323-6B41-4A45-AAA6-E98EED9DA1C8}" srcOrd="0" destOrd="0" presId="urn:microsoft.com/office/officeart/2008/layout/LinedList"/>
    <dgm:cxn modelId="{B677FF38-B6F3-47AA-9DB7-1226E71E595C}" type="presOf" srcId="{6283F11E-9619-4E3B-99B2-F92EAC2C9431}" destId="{861B8635-59C6-467E-BAE4-179177B675B1}" srcOrd="0" destOrd="0" presId="urn:microsoft.com/office/officeart/2008/layout/LinedList"/>
    <dgm:cxn modelId="{423DFE6C-7D01-4E78-AAC3-40CC5C5159F2}" srcId="{8B3AE9EC-E4B9-4007-8F37-41CA04582E96}" destId="{660CA1DE-A2B4-4746-BF3F-CC7BB144E0A6}" srcOrd="1" destOrd="0" parTransId="{9D64BE3F-E83F-43EF-8E1D-3BB495A333C5}" sibTransId="{A2447386-6351-43F4-943F-934893A5FFD1}"/>
    <dgm:cxn modelId="{341F6D4D-C4BD-4F16-9E8A-D61FC0886DF4}" srcId="{8B3AE9EC-E4B9-4007-8F37-41CA04582E96}" destId="{6283F11E-9619-4E3B-99B2-F92EAC2C9431}" srcOrd="5" destOrd="0" parTransId="{6BB081F1-D683-4688-AC86-2490DF39F225}" sibTransId="{B27DCDA4-ECF1-4A1A-8C43-CE6D979C8CAC}"/>
    <dgm:cxn modelId="{13B3017A-EB55-42FA-825A-8A024D641CCC}" type="presOf" srcId="{8B3AE9EC-E4B9-4007-8F37-41CA04582E96}" destId="{5B48DC68-3E04-419E-AE0F-34404608BA60}" srcOrd="0" destOrd="0" presId="urn:microsoft.com/office/officeart/2008/layout/LinedList"/>
    <dgm:cxn modelId="{197AE97C-524B-46EA-A747-4519CC84A9D9}" type="presOf" srcId="{F99C3BDB-E31E-4756-9AA4-08370FBA0D53}" destId="{EC77E6BD-9D33-4394-AF66-E1B2CDE82222}" srcOrd="0" destOrd="0" presId="urn:microsoft.com/office/officeart/2008/layout/LinedList"/>
    <dgm:cxn modelId="{4CFBC2A4-0B29-4494-B459-57B5618CD51C}" srcId="{8B3AE9EC-E4B9-4007-8F37-41CA04582E96}" destId="{C70937D1-36AB-4F77-9E2E-211972ED6D0E}" srcOrd="6" destOrd="0" parTransId="{A81B0F36-B5C8-4292-8712-126327E97A1C}" sibTransId="{FD8A80F8-843B-4152-B413-7686D5803FC3}"/>
    <dgm:cxn modelId="{42DA29B3-4C12-467E-9278-70DE774A67D0}" srcId="{8B3AE9EC-E4B9-4007-8F37-41CA04582E96}" destId="{FF06BD8F-49C4-4B20-B80C-94A9FA63D476}" srcOrd="4" destOrd="0" parTransId="{155A2672-33A0-46D4-9B5E-0B6AB77FE115}" sibTransId="{A489310E-D166-482D-A2AB-FE5459794934}"/>
    <dgm:cxn modelId="{CC6C3AB5-957C-41BA-89D0-BAF504384828}" srcId="{8B3AE9EC-E4B9-4007-8F37-41CA04582E96}" destId="{D5126446-1D22-4C37-87E6-271E53E089A2}" srcOrd="0" destOrd="0" parTransId="{3C6B6DA1-22E1-40ED-BA15-2E7EC9A8C277}" sibTransId="{E92B1115-9408-4328-955B-B957BC799C10}"/>
    <dgm:cxn modelId="{8E3B5BB7-AD52-4E3D-8607-96E40B5A56AB}" srcId="{8B3AE9EC-E4B9-4007-8F37-41CA04582E96}" destId="{D50ABF31-9EC2-4B54-8622-F330B9042F18}" srcOrd="2" destOrd="0" parTransId="{A0E2A3A1-8B32-43B7-A4B5-2E0679AC7C93}" sibTransId="{B3CB9F85-E99F-4913-876D-5FD21E64A49F}"/>
    <dgm:cxn modelId="{B55D2BC1-105B-42CA-874F-512D5076E296}" type="presOf" srcId="{D5126446-1D22-4C37-87E6-271E53E089A2}" destId="{AECDD7C5-C360-4CA7-BFE5-A09B64020AF4}" srcOrd="0" destOrd="0" presId="urn:microsoft.com/office/officeart/2008/layout/LinedList"/>
    <dgm:cxn modelId="{0541B4C5-E968-42B1-A242-0CFEC94D7088}" type="presOf" srcId="{C70937D1-36AB-4F77-9E2E-211972ED6D0E}" destId="{389B815A-183F-4728-B089-F777ACCF074A}" srcOrd="0" destOrd="0" presId="urn:microsoft.com/office/officeart/2008/layout/LinedList"/>
    <dgm:cxn modelId="{1748DCE9-574B-4657-BB62-A006A059B0FA}" type="presOf" srcId="{660CA1DE-A2B4-4746-BF3F-CC7BB144E0A6}" destId="{B7E0A54B-3167-40A2-BB68-F369AA7D6352}" srcOrd="0" destOrd="0" presId="urn:microsoft.com/office/officeart/2008/layout/LinedList"/>
    <dgm:cxn modelId="{0EFF0350-F5A2-4049-BCE0-142F83BF02CD}" type="presParOf" srcId="{5B48DC68-3E04-419E-AE0F-34404608BA60}" destId="{C0054BB6-DA35-4EF2-94D3-ED20D6FA434E}" srcOrd="0" destOrd="0" presId="urn:microsoft.com/office/officeart/2008/layout/LinedList"/>
    <dgm:cxn modelId="{0226A5DB-D0BC-4B8E-AFEB-914FD223A67B}" type="presParOf" srcId="{5B48DC68-3E04-419E-AE0F-34404608BA60}" destId="{DF3339C5-5561-4685-93D7-366F1B7C2D7D}" srcOrd="1" destOrd="0" presId="urn:microsoft.com/office/officeart/2008/layout/LinedList"/>
    <dgm:cxn modelId="{EFB35DE1-EA33-4822-AA28-849226FA76CB}" type="presParOf" srcId="{DF3339C5-5561-4685-93D7-366F1B7C2D7D}" destId="{AECDD7C5-C360-4CA7-BFE5-A09B64020AF4}" srcOrd="0" destOrd="0" presId="urn:microsoft.com/office/officeart/2008/layout/LinedList"/>
    <dgm:cxn modelId="{3ACA17BB-FB77-4FEB-B9FE-26D4FE641788}" type="presParOf" srcId="{DF3339C5-5561-4685-93D7-366F1B7C2D7D}" destId="{C6818CC2-AE37-4C24-8EB0-B2D4ADDFE87F}" srcOrd="1" destOrd="0" presId="urn:microsoft.com/office/officeart/2008/layout/LinedList"/>
    <dgm:cxn modelId="{78CFBEBB-138B-421F-BDA1-94E2791A94D9}" type="presParOf" srcId="{5B48DC68-3E04-419E-AE0F-34404608BA60}" destId="{3C1D4B53-E5E9-41E9-91DC-027D6984CF08}" srcOrd="2" destOrd="0" presId="urn:microsoft.com/office/officeart/2008/layout/LinedList"/>
    <dgm:cxn modelId="{740B3A5F-C249-438C-B48D-61CC1BCB2FCE}" type="presParOf" srcId="{5B48DC68-3E04-419E-AE0F-34404608BA60}" destId="{5CB821BA-6698-454D-80A0-3804880344DF}" srcOrd="3" destOrd="0" presId="urn:microsoft.com/office/officeart/2008/layout/LinedList"/>
    <dgm:cxn modelId="{E60D3B59-BDB9-4279-B1E9-7E8A288BA425}" type="presParOf" srcId="{5CB821BA-6698-454D-80A0-3804880344DF}" destId="{B7E0A54B-3167-40A2-BB68-F369AA7D6352}" srcOrd="0" destOrd="0" presId="urn:microsoft.com/office/officeart/2008/layout/LinedList"/>
    <dgm:cxn modelId="{B7D66BEC-F468-4509-ADAF-E731B0ECD9FB}" type="presParOf" srcId="{5CB821BA-6698-454D-80A0-3804880344DF}" destId="{3FD23FEE-C875-473B-9776-F822301DC3CF}" srcOrd="1" destOrd="0" presId="urn:microsoft.com/office/officeart/2008/layout/LinedList"/>
    <dgm:cxn modelId="{A8B15DF1-C981-41BE-A875-BD33D0B7E132}" type="presParOf" srcId="{5B48DC68-3E04-419E-AE0F-34404608BA60}" destId="{5029A3EC-19CE-4DCF-A407-75B1BBF71F9A}" srcOrd="4" destOrd="0" presId="urn:microsoft.com/office/officeart/2008/layout/LinedList"/>
    <dgm:cxn modelId="{42BB7908-717D-4BC7-9EC1-1CAEA8F90010}" type="presParOf" srcId="{5B48DC68-3E04-419E-AE0F-34404608BA60}" destId="{AB6B6806-6001-4566-A8B2-588336209B7B}" srcOrd="5" destOrd="0" presId="urn:microsoft.com/office/officeart/2008/layout/LinedList"/>
    <dgm:cxn modelId="{CEBCEE26-F84D-43AB-9F76-6B69124EEE26}" type="presParOf" srcId="{AB6B6806-6001-4566-A8B2-588336209B7B}" destId="{B1A13838-CAF9-4A4A-AF60-BDB5D320864E}" srcOrd="0" destOrd="0" presId="urn:microsoft.com/office/officeart/2008/layout/LinedList"/>
    <dgm:cxn modelId="{5D82B761-FD34-42F7-8656-299F0F7EA8B9}" type="presParOf" srcId="{AB6B6806-6001-4566-A8B2-588336209B7B}" destId="{AE7B03DB-7111-4604-9075-CF1179CBD333}" srcOrd="1" destOrd="0" presId="urn:microsoft.com/office/officeart/2008/layout/LinedList"/>
    <dgm:cxn modelId="{7C6EFF95-76CB-4E1B-B33D-3E49EFE99EFC}" type="presParOf" srcId="{5B48DC68-3E04-419E-AE0F-34404608BA60}" destId="{248F5397-7B81-44ED-A157-7B7693001422}" srcOrd="6" destOrd="0" presId="urn:microsoft.com/office/officeart/2008/layout/LinedList"/>
    <dgm:cxn modelId="{AF6A0CC5-A5AF-465F-A686-FF48803874BD}" type="presParOf" srcId="{5B48DC68-3E04-419E-AE0F-34404608BA60}" destId="{A01023CA-5681-43DE-9A29-6DC0D2242ED9}" srcOrd="7" destOrd="0" presId="urn:microsoft.com/office/officeart/2008/layout/LinedList"/>
    <dgm:cxn modelId="{D86517E0-DB25-4D9E-906D-0F6BD911FD0B}" type="presParOf" srcId="{A01023CA-5681-43DE-9A29-6DC0D2242ED9}" destId="{EC77E6BD-9D33-4394-AF66-E1B2CDE82222}" srcOrd="0" destOrd="0" presId="urn:microsoft.com/office/officeart/2008/layout/LinedList"/>
    <dgm:cxn modelId="{086AE92C-E584-44D9-94E6-F743F2D7E8F5}" type="presParOf" srcId="{A01023CA-5681-43DE-9A29-6DC0D2242ED9}" destId="{68D9B74C-B137-4D12-866B-250929452672}" srcOrd="1" destOrd="0" presId="urn:microsoft.com/office/officeart/2008/layout/LinedList"/>
    <dgm:cxn modelId="{3865E4C8-2986-4596-A35E-146A8879D9C5}" type="presParOf" srcId="{5B48DC68-3E04-419E-AE0F-34404608BA60}" destId="{AA0F2F4F-34BA-4233-8987-8DC0F540E026}" srcOrd="8" destOrd="0" presId="urn:microsoft.com/office/officeart/2008/layout/LinedList"/>
    <dgm:cxn modelId="{339B6AF6-E439-4A23-BA95-5DB1ED85AA86}" type="presParOf" srcId="{5B48DC68-3E04-419E-AE0F-34404608BA60}" destId="{815EC89E-C5D3-4FDA-B978-236A45113759}" srcOrd="9" destOrd="0" presId="urn:microsoft.com/office/officeart/2008/layout/LinedList"/>
    <dgm:cxn modelId="{F2FED200-BE33-48EE-B1A7-5D3813A960CB}" type="presParOf" srcId="{815EC89E-C5D3-4FDA-B978-236A45113759}" destId="{7CF7E323-6B41-4A45-AAA6-E98EED9DA1C8}" srcOrd="0" destOrd="0" presId="urn:microsoft.com/office/officeart/2008/layout/LinedList"/>
    <dgm:cxn modelId="{8F4702CA-1BB5-4D8C-A967-05E5AEC8B98C}" type="presParOf" srcId="{815EC89E-C5D3-4FDA-B978-236A45113759}" destId="{AF92A913-89AE-4BF7-B9BF-E1DCD1A53ABC}" srcOrd="1" destOrd="0" presId="urn:microsoft.com/office/officeart/2008/layout/LinedList"/>
    <dgm:cxn modelId="{A0D1E0A8-4D58-48A6-8DA8-D4ED87024BCF}" type="presParOf" srcId="{5B48DC68-3E04-419E-AE0F-34404608BA60}" destId="{9828DB3B-B01F-4935-8A26-C8748D5E6E3C}" srcOrd="10" destOrd="0" presId="urn:microsoft.com/office/officeart/2008/layout/LinedList"/>
    <dgm:cxn modelId="{D05232A4-B448-4028-A021-F42105E57AC7}" type="presParOf" srcId="{5B48DC68-3E04-419E-AE0F-34404608BA60}" destId="{69B3AFC8-970C-422A-B180-B7546A072034}" srcOrd="11" destOrd="0" presId="urn:microsoft.com/office/officeart/2008/layout/LinedList"/>
    <dgm:cxn modelId="{36A51F32-44E5-4C49-9084-4855622C33BF}" type="presParOf" srcId="{69B3AFC8-970C-422A-B180-B7546A072034}" destId="{861B8635-59C6-467E-BAE4-179177B675B1}" srcOrd="0" destOrd="0" presId="urn:microsoft.com/office/officeart/2008/layout/LinedList"/>
    <dgm:cxn modelId="{5B432EC5-445D-49E5-AB1B-456205F228E7}" type="presParOf" srcId="{69B3AFC8-970C-422A-B180-B7546A072034}" destId="{A84170B4-F2A3-4F3B-A765-0AC4F9F0C08E}" srcOrd="1" destOrd="0" presId="urn:microsoft.com/office/officeart/2008/layout/LinedList"/>
    <dgm:cxn modelId="{89033E54-DF0A-46D7-924F-B7C557A9D9ED}" type="presParOf" srcId="{5B48DC68-3E04-419E-AE0F-34404608BA60}" destId="{82A37D25-4D6D-48CB-ADC7-4827B1534822}" srcOrd="12" destOrd="0" presId="urn:microsoft.com/office/officeart/2008/layout/LinedList"/>
    <dgm:cxn modelId="{9D7E25C6-41D2-48A8-8905-358A8FEE89CB}" type="presParOf" srcId="{5B48DC68-3E04-419E-AE0F-34404608BA60}" destId="{0CF041A3-67A7-4042-A3B0-22F01E2AC92D}" srcOrd="13" destOrd="0" presId="urn:microsoft.com/office/officeart/2008/layout/LinedList"/>
    <dgm:cxn modelId="{32722A85-9DE6-4FAA-90CB-898DEC545BB4}" type="presParOf" srcId="{0CF041A3-67A7-4042-A3B0-22F01E2AC92D}" destId="{389B815A-183F-4728-B089-F777ACCF074A}" srcOrd="0" destOrd="0" presId="urn:microsoft.com/office/officeart/2008/layout/LinedList"/>
    <dgm:cxn modelId="{940CD147-E282-4D31-98EF-317108714156}" type="presParOf" srcId="{0CF041A3-67A7-4042-A3B0-22F01E2AC92D}" destId="{11E36470-600F-4E56-8992-5707A20B3CF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54BB6-DA35-4EF2-94D3-ED20D6FA434E}">
      <dsp:nvSpPr>
        <dsp:cNvPr id="0" name=""/>
        <dsp:cNvSpPr/>
      </dsp:nvSpPr>
      <dsp:spPr>
        <a:xfrm>
          <a:off x="0" y="531"/>
          <a:ext cx="11558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DD7C5-C360-4CA7-BFE5-A09B64020AF4}">
      <dsp:nvSpPr>
        <dsp:cNvPr id="0" name=""/>
        <dsp:cNvSpPr/>
      </dsp:nvSpPr>
      <dsp:spPr>
        <a:xfrm>
          <a:off x="0" y="531"/>
          <a:ext cx="1155842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Europese Commissie</a:t>
          </a:r>
          <a:endParaRPr lang="en-US" sz="2800" kern="1200"/>
        </a:p>
      </dsp:txBody>
      <dsp:txXfrm>
        <a:off x="0" y="531"/>
        <a:ext cx="11558426" cy="621467"/>
      </dsp:txXfrm>
    </dsp:sp>
    <dsp:sp modelId="{3C1D4B53-E5E9-41E9-91DC-027D6984CF08}">
      <dsp:nvSpPr>
        <dsp:cNvPr id="0" name=""/>
        <dsp:cNvSpPr/>
      </dsp:nvSpPr>
      <dsp:spPr>
        <a:xfrm>
          <a:off x="0" y="621999"/>
          <a:ext cx="11558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0A54B-3167-40A2-BB68-F369AA7D6352}">
      <dsp:nvSpPr>
        <dsp:cNvPr id="0" name=""/>
        <dsp:cNvSpPr/>
      </dsp:nvSpPr>
      <dsp:spPr>
        <a:xfrm>
          <a:off x="0" y="621999"/>
          <a:ext cx="1155842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Europees Parlement</a:t>
          </a:r>
          <a:endParaRPr lang="en-US" sz="2800" kern="1200"/>
        </a:p>
      </dsp:txBody>
      <dsp:txXfrm>
        <a:off x="0" y="621999"/>
        <a:ext cx="11558426" cy="621467"/>
      </dsp:txXfrm>
    </dsp:sp>
    <dsp:sp modelId="{5029A3EC-19CE-4DCF-A407-75B1BBF71F9A}">
      <dsp:nvSpPr>
        <dsp:cNvPr id="0" name=""/>
        <dsp:cNvSpPr/>
      </dsp:nvSpPr>
      <dsp:spPr>
        <a:xfrm>
          <a:off x="0" y="1243467"/>
          <a:ext cx="11558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13838-CAF9-4A4A-AF60-BDB5D320864E}">
      <dsp:nvSpPr>
        <dsp:cNvPr id="0" name=""/>
        <dsp:cNvSpPr/>
      </dsp:nvSpPr>
      <dsp:spPr>
        <a:xfrm>
          <a:off x="0" y="1243467"/>
          <a:ext cx="1155842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Europese Raad</a:t>
          </a:r>
          <a:endParaRPr lang="en-US" sz="2800" kern="1200"/>
        </a:p>
      </dsp:txBody>
      <dsp:txXfrm>
        <a:off x="0" y="1243467"/>
        <a:ext cx="11558426" cy="621467"/>
      </dsp:txXfrm>
    </dsp:sp>
    <dsp:sp modelId="{248F5397-7B81-44ED-A157-7B7693001422}">
      <dsp:nvSpPr>
        <dsp:cNvPr id="0" name=""/>
        <dsp:cNvSpPr/>
      </dsp:nvSpPr>
      <dsp:spPr>
        <a:xfrm>
          <a:off x="0" y="1864935"/>
          <a:ext cx="11558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7E6BD-9D33-4394-AF66-E1B2CDE82222}">
      <dsp:nvSpPr>
        <dsp:cNvPr id="0" name=""/>
        <dsp:cNvSpPr/>
      </dsp:nvSpPr>
      <dsp:spPr>
        <a:xfrm>
          <a:off x="0" y="1864935"/>
          <a:ext cx="1155842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highlight>
                <a:srgbClr val="FFFF00"/>
              </a:highlight>
            </a:rPr>
            <a:t>Overige instellingen</a:t>
          </a:r>
          <a:r>
            <a:rPr lang="nl-NL" sz="2800" kern="1200" dirty="0"/>
            <a:t>: </a:t>
          </a:r>
          <a:endParaRPr lang="en-US" sz="2800" kern="1200" dirty="0"/>
        </a:p>
      </dsp:txBody>
      <dsp:txXfrm>
        <a:off x="0" y="1864935"/>
        <a:ext cx="11558426" cy="621467"/>
      </dsp:txXfrm>
    </dsp:sp>
    <dsp:sp modelId="{AA0F2F4F-34BA-4233-8987-8DC0F540E026}">
      <dsp:nvSpPr>
        <dsp:cNvPr id="0" name=""/>
        <dsp:cNvSpPr/>
      </dsp:nvSpPr>
      <dsp:spPr>
        <a:xfrm>
          <a:off x="0" y="2486402"/>
          <a:ext cx="11558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7E323-6B41-4A45-AAA6-E98EED9DA1C8}">
      <dsp:nvSpPr>
        <dsp:cNvPr id="0" name=""/>
        <dsp:cNvSpPr/>
      </dsp:nvSpPr>
      <dsp:spPr>
        <a:xfrm>
          <a:off x="0" y="2486402"/>
          <a:ext cx="1155842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Expertgroepen</a:t>
          </a:r>
          <a:endParaRPr lang="en-US" sz="2800" kern="1200"/>
        </a:p>
      </dsp:txBody>
      <dsp:txXfrm>
        <a:off x="0" y="2486402"/>
        <a:ext cx="11558426" cy="621467"/>
      </dsp:txXfrm>
    </dsp:sp>
    <dsp:sp modelId="{9828DB3B-B01F-4935-8A26-C8748D5E6E3C}">
      <dsp:nvSpPr>
        <dsp:cNvPr id="0" name=""/>
        <dsp:cNvSpPr/>
      </dsp:nvSpPr>
      <dsp:spPr>
        <a:xfrm>
          <a:off x="0" y="3107870"/>
          <a:ext cx="11558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B8635-59C6-467E-BAE4-179177B675B1}">
      <dsp:nvSpPr>
        <dsp:cNvPr id="0" name=""/>
        <dsp:cNvSpPr/>
      </dsp:nvSpPr>
      <dsp:spPr>
        <a:xfrm>
          <a:off x="0" y="3107870"/>
          <a:ext cx="1155842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Europese agentschappen</a:t>
          </a:r>
          <a:endParaRPr lang="en-US" sz="2800" kern="1200"/>
        </a:p>
      </dsp:txBody>
      <dsp:txXfrm>
        <a:off x="0" y="3107870"/>
        <a:ext cx="11558426" cy="621467"/>
      </dsp:txXfrm>
    </dsp:sp>
    <dsp:sp modelId="{82A37D25-4D6D-48CB-ADC7-4827B1534822}">
      <dsp:nvSpPr>
        <dsp:cNvPr id="0" name=""/>
        <dsp:cNvSpPr/>
      </dsp:nvSpPr>
      <dsp:spPr>
        <a:xfrm>
          <a:off x="0" y="3729338"/>
          <a:ext cx="115584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B815A-183F-4728-B089-F777ACCF074A}">
      <dsp:nvSpPr>
        <dsp:cNvPr id="0" name=""/>
        <dsp:cNvSpPr/>
      </dsp:nvSpPr>
      <dsp:spPr>
        <a:xfrm>
          <a:off x="0" y="3729338"/>
          <a:ext cx="11558426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/>
            <a:t>Handhaving door lidstaten</a:t>
          </a:r>
          <a:endParaRPr lang="en-US" sz="2800" kern="1200"/>
        </a:p>
      </dsp:txBody>
      <dsp:txXfrm>
        <a:off x="0" y="3729338"/>
        <a:ext cx="11558426" cy="62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E9FA0-74AB-4E8C-A97F-BBA6B1564877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65A36-393F-4275-8A16-F2861955B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84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94BCD-9004-4419-88F8-CB1E87E21E4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51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FF6D1-5D08-4B0B-A6BC-2B664D0CB11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05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DEBB6-964F-DF30-B810-66279AC7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44F58D3-2E68-D2BB-C3C4-DA51C0238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F61266-CA16-0012-BD02-73C17C069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77F63-C523-E5B4-87BC-6EAA1EFB2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94BCD-9004-4419-88F8-CB1E87E21E4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5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65A36-393F-4275-8A16-F2861955BF7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9096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FB7E5-522E-B287-EEF8-E24DFB7A5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97CC1A-BC54-9DCF-DE7D-24B62CA81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5F0DBD0-7BB7-5487-44FB-23ADC15F0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528FB2-BA14-DD80-A159-CCBA5E157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94BCD-9004-4419-88F8-CB1E87E21E4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443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65A36-393F-4275-8A16-F2861955BF7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69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08B42-6F90-A990-566F-B650BC43B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805957-0D24-A234-101D-71C3AAF13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690E09F-8E29-CB61-C9AE-18CCCBB3B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1470FF-8853-2AA3-957B-62D12EFB3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94BCD-9004-4419-88F8-CB1E87E21E4A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00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E0877-4A7D-4701-9EB8-88E472EAF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69122CC-5401-4C92-8B96-CD045771A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91F128-8D3C-4E20-858A-1AD58605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A4CA21-8F67-4F91-ADB3-382DD7BB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780BA0-DFDA-40DE-AD6F-B3859935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52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582BA-79F1-46A3-BCF3-309F013B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E88C43-ADE4-4B31-A3B9-F699836BB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35B8B1-915F-4D11-988D-DED688F1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5E69A9-1C09-4539-A516-3CBC55A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48E644-50A5-4328-966D-D6D798F4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70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2E58087-80EF-4438-B298-7A102DEBA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27CD83-CE42-4FAE-94F4-58D12D0E9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1255F8-005A-4C87-83C4-98B272238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0DF176-3D39-4126-B597-C2EC874B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645191-7F84-4CCD-A93F-0E180CEB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217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12AEE-E77F-4B29-B0A9-29EF4500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1C3158-B604-4EBF-93D0-413F6EFAF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CA8183-61F2-44A7-A751-359904110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3D56-C688-4E57-8451-DA05A5A7368F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6E7453-FF39-4A32-A8BA-87D1E0DF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86943B-D2B1-4DE1-901F-6B9D30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B840-B884-4583-ACD9-8097D77001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812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11CA3-524F-42A3-BB0F-8EE51689C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C144BC-FFFC-4F35-BE03-7D9BCF722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DA7F27-00BD-4650-9C29-242A9C6A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54A1B-3E2D-4D9C-B070-A59CA818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F233CB-B14B-462B-8619-F2DCCB6F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20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361BA-2F1A-4485-97D4-A504BA44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D75A2F-BAC7-436E-BC42-6BA5F36FD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31C842-F7C8-412A-9107-11A82112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CDF0B6-ED1F-48BC-B4BF-45520096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008255-541F-455D-9DC0-5927C3D9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61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ED14F-57B5-41F3-9AB2-59C7987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B28F88-ED90-4339-B047-354C48425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45AF9C-9FA7-4D06-9D7A-98C91A7CD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5052DD-DDAD-487A-8076-690A6430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54C76C-9C1D-4546-9857-5ACBE823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51EB89-9B28-419D-9EF1-8903DD7A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90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3D3DF-1B47-4C6F-ADAC-F9C4F5B2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A08D2F-856B-4853-9A93-79EA525D7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275BBC-72CE-4F5B-B59F-63268500B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E62D829-1790-4780-A208-041D655DB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8A75A19-29A5-4EE6-B82D-B7A7CB13C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505BC41-3BCD-49D8-85DD-E2D82166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DCD292C-EA54-4D98-9791-CD4BBA6A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23C658E-BBB2-4EDE-94F3-F51B94F4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38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94973-D424-4BB1-AC65-328CD0CF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A45CED-5F43-4E09-AE3F-289BA315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CA7B042-BE26-478F-8E84-DAD349DA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A33DCE-0667-4C99-A603-BDBB3D14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23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1CA871D-B53F-4922-BC0C-D6A85BABE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C595330-5506-49EC-80BE-F952C847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C1347F-C3E3-416E-BEA9-DECD6DA7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12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2C2D0-77DB-45FB-A09C-A15B54C8E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1FED43-5532-42C6-A1CD-E048DE0D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8EE84E0-494A-4C47-94F8-330E24B70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FDAC8A6-D5E3-43E1-854D-ACE902B3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5054BF-0B4F-4239-BD1D-A58F0091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FD6EFF-4325-4FE8-9870-82CE8F05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43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35675-73B4-4E85-8F5A-4D803721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B39751-5E40-477A-9FCC-E4FD110E2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1FC29C-A624-48FC-A817-F71675C27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D38DE4-F4D7-44D8-88EF-394F70DB0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1E4ECD-E1C0-4EC2-A809-F45D9D79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914EE0-57B4-4EEA-A752-A6163B19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10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576C43C-71F9-45DD-97CD-89472F71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AB1FFA-C8A6-49B8-88E4-6EED591EB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D15FDE-CE68-4C30-A1BF-D5C3DB5CC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03355-B836-4DF7-97EF-5275715FB549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C817BF-B9CC-407E-ACEF-F1F955150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D96A35-F95E-488D-88DC-E3B09CF47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896C9-383F-43E9-9603-0724A09518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26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EB4C3E3-94CE-426E-963D-0BB92AF0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3D4220-52A2-479A-A9D9-3AC5A7F7E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D28EC6-1FB2-4A42-9429-336AF35FD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23D56-C688-4E57-8451-DA05A5A7368F}" type="datetimeFigureOut">
              <a:rPr lang="nl-NL" smtClean="0"/>
              <a:t>31-8-2025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673299-192E-4367-A61E-ED35CA2EE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AE4069-8D56-4B69-882B-64935C3DC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6B840-B884-4583-ACD9-8097D77001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98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E5AFA2-6F54-48F9-9B56-D1045B2CD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0192" y="933994"/>
            <a:ext cx="4806184" cy="1960067"/>
          </a:xfrm>
          <a:noFill/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Het beeld van Nebukadnezar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8C2E84-7884-4650-867F-511A092DC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71577"/>
            <a:ext cx="5617029" cy="1802038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4000" dirty="0">
                <a:solidFill>
                  <a:schemeClr val="bg1"/>
                </a:solidFill>
              </a:rPr>
              <a:t>De wereldrijken geprofeteerd door Daniël</a:t>
            </a:r>
          </a:p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8" name="Picture 4" descr="RAHSIA AKHIR ZAMAN: MIMPI NEBUKADNEZAR, 'VISION' NABI DANIEL DAN TAFSIRAN  NABI DANIEL TENTANG KEDUA-DUANYA">
            <a:extLst>
              <a:ext uri="{FF2B5EF4-FFF2-40B4-BE49-F238E27FC236}">
                <a16:creationId xmlns:a16="http://schemas.microsoft.com/office/drawing/2014/main" id="{613AA242-1937-36F0-AABC-1962F9FD2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9" r="6908"/>
          <a:stretch>
            <a:fillRect/>
          </a:stretch>
        </p:blipFill>
        <p:spPr bwMode="auto">
          <a:xfrm>
            <a:off x="0" y="-644"/>
            <a:ext cx="4962293" cy="68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2F96766-8E6D-4104-8FD3-A8F483F9A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68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A89574-A720-4EC9-898E-23BDA824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nl-NL" sz="3600" b="1" dirty="0"/>
              <a:t>IJzer </a:t>
            </a:r>
            <a:r>
              <a:rPr lang="nl-NL" sz="3600" b="1" dirty="0">
                <a:sym typeface="Wingdings" panose="05000000000000000000" pitchFamily="2" charset="2"/>
              </a:rPr>
              <a:t> Romeinse Rijk (</a:t>
            </a:r>
            <a:r>
              <a:rPr lang="nl-NL" sz="3600" b="1" dirty="0" err="1">
                <a:sym typeface="Wingdings" panose="05000000000000000000" pitchFamily="2" charset="2"/>
              </a:rPr>
              <a:t>Herodus</a:t>
            </a:r>
            <a:r>
              <a:rPr lang="nl-NL" sz="3600" b="1" dirty="0">
                <a:sym typeface="Wingdings" panose="05000000000000000000" pitchFamily="2" charset="2"/>
              </a:rPr>
              <a:t>, Pilatus etc.)</a:t>
            </a:r>
            <a:endParaRPr lang="nl-NL" sz="36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981139-DFB9-40DF-88D5-FFCC1DBD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nl-NL" sz="2400" i="1" dirty="0"/>
              <a:t>En het </a:t>
            </a:r>
            <a:r>
              <a:rPr lang="nl-NL" sz="2400" b="1" i="1" dirty="0">
                <a:highlight>
                  <a:srgbClr val="FF00FF"/>
                </a:highlight>
              </a:rPr>
              <a:t>vierde koninkrijk</a:t>
            </a:r>
            <a:r>
              <a:rPr lang="nl-NL" sz="2400" b="1" i="1" dirty="0"/>
              <a:t> </a:t>
            </a:r>
            <a:r>
              <a:rPr lang="nl-NL" sz="2400" i="1" dirty="0"/>
              <a:t>zal </a:t>
            </a:r>
            <a:r>
              <a:rPr lang="nl-NL" sz="2400" b="1" i="1" dirty="0"/>
              <a:t>hard</a:t>
            </a:r>
            <a:r>
              <a:rPr lang="nl-NL" sz="2400" i="1" dirty="0"/>
              <a:t> zijn, gelijk ijzer; aangezien het ijzer alles vermaalt en verzwakt; gelijk nu het ijzer, dat zulks </a:t>
            </a:r>
            <a:r>
              <a:rPr lang="nl-NL" sz="2400" b="1" i="1" dirty="0"/>
              <a:t>alles verbreekt</a:t>
            </a:r>
            <a:r>
              <a:rPr lang="nl-NL" sz="2400" i="1" dirty="0"/>
              <a:t>, alzo zal het </a:t>
            </a:r>
            <a:r>
              <a:rPr lang="nl-NL" sz="2400" b="1" i="1" dirty="0"/>
              <a:t>vermalen en verbreken</a:t>
            </a:r>
            <a:r>
              <a:rPr lang="nl-NL" sz="2400" i="1" dirty="0"/>
              <a:t>.</a:t>
            </a:r>
            <a:r>
              <a:rPr lang="nl-NL" sz="2400" dirty="0"/>
              <a:t> – </a:t>
            </a:r>
            <a:r>
              <a:rPr lang="nl-NL" sz="2400" b="1" dirty="0"/>
              <a:t>Daniël 2:40 SV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983404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7BEC3-0511-7BC9-9B2D-9974F7652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9D788B6A-D053-C163-D44E-CC060136D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6E2A8B-A7D1-94C2-3064-F738AE438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0192" y="933994"/>
            <a:ext cx="4806184" cy="1960067"/>
          </a:xfrm>
          <a:noFill/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Het beeld van Nebukadnezar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B561FC-5DA9-EBDE-82F9-E69E61829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71577"/>
            <a:ext cx="5617029" cy="1802038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4000" dirty="0">
                <a:solidFill>
                  <a:schemeClr val="bg1"/>
                </a:solidFill>
              </a:rPr>
              <a:t>De wereldrijken geprofeteerd door Daniël</a:t>
            </a:r>
          </a:p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8" name="Picture 4" descr="RAHSIA AKHIR ZAMAN: MIMPI NEBUKADNEZAR, 'VISION' NABI DANIEL DAN TAFSIRAN  NABI DANIEL TENTANG KEDUA-DUANYA">
            <a:extLst>
              <a:ext uri="{FF2B5EF4-FFF2-40B4-BE49-F238E27FC236}">
                <a16:creationId xmlns:a16="http://schemas.microsoft.com/office/drawing/2014/main" id="{95B61375-3ABE-AAF0-4B59-ED32067F9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9" r="6908"/>
          <a:stretch>
            <a:fillRect/>
          </a:stretch>
        </p:blipFill>
        <p:spPr bwMode="auto">
          <a:xfrm>
            <a:off x="0" y="-644"/>
            <a:ext cx="4962293" cy="68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D557C-819C-52ED-7AC7-AE94C86EF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2013857"/>
            <a:ext cx="10874829" cy="4359275"/>
          </a:xfrm>
        </p:spPr>
        <p:txBody>
          <a:bodyPr>
            <a:noAutofit/>
          </a:bodyPr>
          <a:lstStyle/>
          <a:p>
            <a:r>
              <a:rPr lang="nl-NL" sz="3150" b="1" dirty="0"/>
              <a:t>Moeilijkheid</a:t>
            </a:r>
            <a:r>
              <a:rPr lang="nl-NL" sz="3150" dirty="0"/>
              <a:t>: Romeinse Rijk is verdwenen en van de steen zonder handen afgehouwen is in verleden geen sprake?</a:t>
            </a:r>
          </a:p>
          <a:p>
            <a:r>
              <a:rPr lang="nl-NL" sz="3150" dirty="0"/>
              <a:t>Vervolgens zal een steen ‘zonder menselijk’ toedoen losraken en het beeld verpulveren. Daarop wordt die steen tot een grote berg, die de hele aarde vervult </a:t>
            </a:r>
            <a:r>
              <a:rPr lang="nl-NL" sz="3150" dirty="0">
                <a:sym typeface="Wingdings" panose="05000000000000000000" pitchFamily="2" charset="2"/>
              </a:rPr>
              <a:t></a:t>
            </a:r>
            <a:r>
              <a:rPr lang="nl-NL" sz="3150" dirty="0"/>
              <a:t> de Messias en het vrederijk.</a:t>
            </a:r>
          </a:p>
          <a:p>
            <a:r>
              <a:rPr lang="nl-NL" sz="3150" dirty="0"/>
              <a:t>De achter ons liggende geschiedenis laat zien dat het Romeinse rijk verdwenen is, zonder dat het rijk van de Messias is opgericht. Twee soorten verklaringen: gebeurtenis in </a:t>
            </a:r>
            <a:r>
              <a:rPr lang="nl-NL" sz="3150" b="1" dirty="0"/>
              <a:t>verleden</a:t>
            </a:r>
            <a:r>
              <a:rPr lang="nl-NL" sz="3150" dirty="0"/>
              <a:t> of </a:t>
            </a:r>
            <a:r>
              <a:rPr lang="nl-NL" sz="3150" b="1" dirty="0"/>
              <a:t>toekomst</a:t>
            </a:r>
            <a:r>
              <a:rPr lang="nl-NL" sz="3150" dirty="0"/>
              <a:t>?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7D6A78B-7172-A5AD-8AFA-C251DC5B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365125"/>
            <a:ext cx="10842172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Daniël 2 en 7 betrekking op: Openbaring 13, 17 en 19 – Herstelde Romeinse Rijk </a:t>
            </a:r>
          </a:p>
        </p:txBody>
      </p:sp>
    </p:spTree>
    <p:extLst>
      <p:ext uri="{BB962C8B-B14F-4D97-AF65-F5344CB8AC3E}">
        <p14:creationId xmlns:p14="http://schemas.microsoft.com/office/powerpoint/2010/main" val="18284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FD8FE-0701-2B00-FC18-2B508D66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</p:spPr>
        <p:txBody>
          <a:bodyPr/>
          <a:lstStyle/>
          <a:p>
            <a:r>
              <a:rPr lang="nl-NL" b="1" dirty="0"/>
              <a:t>De droom van Nebukadnezar: twee verklaringen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31B105-C2A8-50F9-B265-E36CDB47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100" dirty="0"/>
              <a:t>Het vierde wereldrijk is en blijft het Romeinse rijk; het rijk van de Messias een </a:t>
            </a:r>
            <a:r>
              <a:rPr lang="nl-NL" sz="3100" b="1" dirty="0"/>
              <a:t>aards</a:t>
            </a:r>
            <a:r>
              <a:rPr lang="nl-NL" sz="3100" dirty="0"/>
              <a:t> koninkrijk, dat hier op </a:t>
            </a:r>
            <a:r>
              <a:rPr lang="nl-NL" sz="3100" b="1" dirty="0"/>
              <a:t>aarde</a:t>
            </a:r>
            <a:r>
              <a:rPr lang="nl-NL" sz="3100" dirty="0"/>
              <a:t> wordt gevestigd en dat de plaats inneemt van de vier wereldrijken.</a:t>
            </a:r>
          </a:p>
          <a:p>
            <a:r>
              <a:rPr lang="nl-NL" sz="3100" dirty="0"/>
              <a:t>Het koninkrijk van Jezus Christus is niet van deze aarde, het wordt op een andere wijze gevestigd en volgens andere beginselen geregeerd als de koninkrijken der volken. </a:t>
            </a:r>
          </a:p>
          <a:p>
            <a:r>
              <a:rPr lang="nl-NL" sz="3100" dirty="0"/>
              <a:t>Dat neemt echter niet weg, dat het wel terdege een rijk op deze aarde zal zijn. Zowel het OT als NT spreken hier uitvoerig over.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08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950E4-1267-893D-EC4E-5FBA3A1C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Bijbelse profetie: het Romeinse rijk is </a:t>
            </a:r>
            <a:br>
              <a:rPr lang="nl-NL" b="1" dirty="0"/>
            </a:br>
            <a:r>
              <a:rPr lang="nl-NL" b="1" dirty="0"/>
              <a:t>het laatste wereldrijk op aarde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C625F8-B596-C24B-60C0-A0220447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013857"/>
            <a:ext cx="11315700" cy="4479018"/>
          </a:xfrm>
        </p:spPr>
        <p:txBody>
          <a:bodyPr>
            <a:normAutofit/>
          </a:bodyPr>
          <a:lstStyle/>
          <a:p>
            <a:r>
              <a:rPr lang="nl-NL" sz="3000" dirty="0"/>
              <a:t>Het beeld dat Nebukadnezar zag, stelt vier en niet meer dan vier wereldrijken voor (vier hoofdbestanddelen: goud, zilver, koper, ijzer). </a:t>
            </a:r>
          </a:p>
          <a:p>
            <a:r>
              <a:rPr lang="nl-NL" sz="3000" dirty="0"/>
              <a:t>Het laatste rijk zal in laatste fase zijn bestaan een </a:t>
            </a:r>
            <a:r>
              <a:rPr lang="nl-NL" sz="3000" b="1" dirty="0">
                <a:highlight>
                  <a:srgbClr val="FFFF00"/>
                </a:highlight>
              </a:rPr>
              <a:t>innerlijke</a:t>
            </a:r>
            <a:r>
              <a:rPr lang="nl-NL" sz="3000" b="1" dirty="0"/>
              <a:t> </a:t>
            </a:r>
            <a:r>
              <a:rPr lang="nl-NL" sz="3000" b="1" dirty="0" err="1"/>
              <a:t>structuur-verandering</a:t>
            </a:r>
            <a:r>
              <a:rPr lang="nl-NL" sz="3000" dirty="0"/>
              <a:t> ondergaan: voeten beeld wordt ijzer vermengd met leem. </a:t>
            </a:r>
          </a:p>
          <a:p>
            <a:r>
              <a:rPr lang="nl-NL" sz="3000" dirty="0"/>
              <a:t>Daarnaast vindt </a:t>
            </a:r>
            <a:r>
              <a:rPr lang="nl-NL" sz="3000" b="1" dirty="0">
                <a:highlight>
                  <a:srgbClr val="FFFF00"/>
                </a:highlight>
              </a:rPr>
              <a:t>uitwendige</a:t>
            </a:r>
            <a:r>
              <a:rPr lang="nl-NL" sz="3000" b="1" dirty="0"/>
              <a:t> vormverandering</a:t>
            </a:r>
            <a:r>
              <a:rPr lang="nl-NL" sz="3000" dirty="0"/>
              <a:t> plaats, die door de tenen wordt aangeduid, blijft echter het vierde rijk, verliest zijn identiteit niet!</a:t>
            </a:r>
          </a:p>
          <a:p>
            <a:r>
              <a:rPr lang="nl-NL" sz="3000" dirty="0"/>
              <a:t>Dat wordt onderstreept door het visioen aangaande de vier dieren, waarover Daniël in hoofdstuk 7 van zijn boek spreekt.</a:t>
            </a:r>
          </a:p>
        </p:txBody>
      </p:sp>
    </p:spTree>
    <p:extLst>
      <p:ext uri="{BB962C8B-B14F-4D97-AF65-F5344CB8AC3E}">
        <p14:creationId xmlns:p14="http://schemas.microsoft.com/office/powerpoint/2010/main" val="29739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8DB51-EE76-D9FF-D2E7-AC9F76137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F5A5D-09FC-87CE-D55D-48F9BDFA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De verklaring van het hiaat in Daniël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B62D26-9C5E-8E85-CEAF-AB3269FBF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1908404"/>
            <a:ext cx="11195957" cy="4242026"/>
          </a:xfrm>
        </p:spPr>
        <p:txBody>
          <a:bodyPr>
            <a:normAutofit/>
          </a:bodyPr>
          <a:lstStyle/>
          <a:p>
            <a:r>
              <a:rPr lang="nl-NL" sz="3000" dirty="0"/>
              <a:t>De steen, die tot een grote berg wordt = het Messiaanse rijk van Jezus Christus. Christus Zelf maakt een eind aan de genoemde heerschappij en Zijn koninkrijk komt in de plaats van deze wereldrijken. </a:t>
            </a:r>
          </a:p>
          <a:p>
            <a:r>
              <a:rPr lang="nl-NL" sz="3000" dirty="0"/>
              <a:t>Het gezag dat eenmaal aan de volkeren (hun regeerders) is toevertrouwd, wordt hen door God ontnomen en in de hand van Jezus Christus gelegd (Dan. 7:14*).</a:t>
            </a:r>
          </a:p>
          <a:p>
            <a:r>
              <a:rPr lang="nl-NL" sz="3000" dirty="0"/>
              <a:t>In geschiedenis Romeinse rijk zit hiaat: volgens profetie moet rijk er zijn als Christus verschijnt om zijn koninklijke macht te aanvaarden, Romeinse rijk wederom opgericht om laatste fase bestaan in te gaan.</a:t>
            </a:r>
          </a:p>
        </p:txBody>
      </p:sp>
    </p:spTree>
    <p:extLst>
      <p:ext uri="{BB962C8B-B14F-4D97-AF65-F5344CB8AC3E}">
        <p14:creationId xmlns:p14="http://schemas.microsoft.com/office/powerpoint/2010/main" val="32220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E3530-D94A-3000-3974-686193A21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74654-7814-1F4C-FFE9-8B2D1173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De verklaring van het hiaat in Daniël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89B5FD-E70E-EB8F-CADB-1F87D4269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839686"/>
            <a:ext cx="11087100" cy="4653189"/>
          </a:xfrm>
        </p:spPr>
        <p:txBody>
          <a:bodyPr>
            <a:normAutofit/>
          </a:bodyPr>
          <a:lstStyle/>
          <a:p>
            <a:r>
              <a:rPr lang="nl-NL" sz="3000" dirty="0"/>
              <a:t>Dat is te begrijpen, want Daniël 2 doet het voorkomen alsof het Romeinse rijk vanaf zijn oprichting tot aan zijn vernietiging bij de komst van Jezus Christus één aaneengesloten geheel vormt. </a:t>
            </a:r>
          </a:p>
          <a:p>
            <a:r>
              <a:rPr lang="nl-NL" sz="3000" dirty="0"/>
              <a:t>Zulke hiaten kent de profetie immers zoveel, bijv. Jesaja. 9:5: de geboorte van Christus zonder overgang verbonden met zijn heerschappij. </a:t>
            </a:r>
          </a:p>
          <a:p>
            <a:r>
              <a:rPr lang="nl-NL" sz="3000" dirty="0"/>
              <a:t>Maar tussen die beide zit een groot hiaat; daarom hebben de Joden geen oog gehad lijden van de Christus, zij weigerden hiaat ‘op te vullen’ met gegevens aangedragen door andere Schriftplaatsen.</a:t>
            </a:r>
          </a:p>
        </p:txBody>
      </p:sp>
    </p:spTree>
    <p:extLst>
      <p:ext uri="{BB962C8B-B14F-4D97-AF65-F5344CB8AC3E}">
        <p14:creationId xmlns:p14="http://schemas.microsoft.com/office/powerpoint/2010/main" val="12962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2FEC9-4FB9-55D1-F170-E7064BC5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2EA8D-C359-780B-5C2A-679373A6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Daniël 2 is Bijbels-profetisch actueel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A63FDF-70E2-428B-9409-C233DFEF9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93" y="1832204"/>
            <a:ext cx="11076214" cy="4231140"/>
          </a:xfrm>
        </p:spPr>
        <p:txBody>
          <a:bodyPr>
            <a:noAutofit/>
          </a:bodyPr>
          <a:lstStyle/>
          <a:p>
            <a:r>
              <a:rPr lang="nl-NL" sz="3000" dirty="0"/>
              <a:t>Ander voorbeeld in: Zacharia 9:9, 10 </a:t>
            </a:r>
            <a:r>
              <a:rPr lang="nl-NL" sz="3000" dirty="0">
                <a:sym typeface="Wingdings" panose="05000000000000000000" pitchFamily="2" charset="2"/>
              </a:rPr>
              <a:t> </a:t>
            </a:r>
            <a:r>
              <a:rPr lang="nl-NL" sz="3000" dirty="0"/>
              <a:t>wordt zonder enige overgang het binnenrijden Here Jezus op veulen van ezelin in Jeruzalem verbonden met zijn regering. Tussen beide ligt geweldig tijdsverloop. </a:t>
            </a:r>
          </a:p>
          <a:p>
            <a:r>
              <a:rPr lang="nl-NL" sz="3000" dirty="0"/>
              <a:t>We hebben meer dan Daniël 2: Openbaring 17 geeft namelijk belangrijke informatie het vierde wereldrijk, de karakteristiek van ‘het beest’: het Romeinse rijk zal wederom worden opgericht.</a:t>
            </a:r>
          </a:p>
          <a:p>
            <a:r>
              <a:rPr lang="nl-NL" sz="3000" dirty="0"/>
              <a:t>Onze eigentijdse geschiedenis: in Europa een streven naar éénwording, Europa ontwaakt en dit is het voorspel van de wederoprichting van het Romeinse rijk. </a:t>
            </a:r>
          </a:p>
        </p:txBody>
      </p:sp>
    </p:spTree>
    <p:extLst>
      <p:ext uri="{BB962C8B-B14F-4D97-AF65-F5344CB8AC3E}">
        <p14:creationId xmlns:p14="http://schemas.microsoft.com/office/powerpoint/2010/main" val="129928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60A282-2931-0E45-5317-BBA044A3C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B15245FF-1928-0290-B844-731EAD5C0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>
            <a:extLst>
              <a:ext uri="{FF2B5EF4-FFF2-40B4-BE49-F238E27FC236}">
                <a16:creationId xmlns:a16="http://schemas.microsoft.com/office/drawing/2014/main" id="{A95B3912-4560-45CD-68D9-515AD360B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86B862-64E0-0BC2-C112-6D661DDB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84" y="54928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nl-NL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IJzer en Leem: herstelde Romeinse Rijk </a:t>
            </a:r>
            <a:endParaRPr lang="en-US" sz="5400" b="1" kern="1200" dirty="0">
              <a:solidFill>
                <a:schemeClr val="bg1"/>
              </a:solidFill>
              <a:highlight>
                <a:srgbClr val="00FF00"/>
              </a:highlight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0370E6BA-C6B5-9893-C645-DD8BD51AD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4B4757-AA14-67DD-7721-8DA0501B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5E77ED5-7587-4D6C-4695-B02165CE7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-1" r="2893" b="1839"/>
          <a:stretch>
            <a:fillRect/>
          </a:stretch>
        </p:blipFill>
        <p:spPr>
          <a:xfrm>
            <a:off x="997211" y="1998165"/>
            <a:ext cx="10194401" cy="458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ijdelijke aanduiding voor inhoud 3" descr="Afbeelding met blauw&#10;&#10;Automatisch gegenereerde beschrijving">
            <a:extLst>
              <a:ext uri="{FF2B5EF4-FFF2-40B4-BE49-F238E27FC236}">
                <a16:creationId xmlns:a16="http://schemas.microsoft.com/office/drawing/2014/main" id="{9F91C6B7-EAF3-7782-2944-B747EDA2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11" y="1998162"/>
            <a:ext cx="10194401" cy="458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2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81C6C-E6A3-B713-7DD2-773BA84E7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Het ontwaken van Europa: Europese integratie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B0520D-05BA-3165-335B-46D1458F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31" y="1690688"/>
            <a:ext cx="11435138" cy="4812853"/>
          </a:xfrm>
        </p:spPr>
        <p:txBody>
          <a:bodyPr>
            <a:normAutofit fontScale="85000" lnSpcReduction="20000"/>
          </a:bodyPr>
          <a:lstStyle/>
          <a:p>
            <a:r>
              <a:rPr lang="nl-NL" b="1" dirty="0"/>
              <a:t>1939-1945</a:t>
            </a:r>
            <a:r>
              <a:rPr lang="nl-NL" dirty="0"/>
              <a:t>: Tweede Wereldoorlog</a:t>
            </a:r>
          </a:p>
          <a:p>
            <a:r>
              <a:rPr lang="nl-NL" b="1" dirty="0"/>
              <a:t>1948</a:t>
            </a:r>
            <a:r>
              <a:rPr lang="nl-NL" dirty="0"/>
              <a:t>: Pact van Brussel (later WEU); oprichting OEES (later OESO)</a:t>
            </a:r>
          </a:p>
          <a:p>
            <a:r>
              <a:rPr lang="nl-NL" b="1" dirty="0"/>
              <a:t>1949</a:t>
            </a:r>
            <a:r>
              <a:rPr lang="nl-NL" dirty="0"/>
              <a:t>: Oprichting BRD en DDR; start Koude Oorlog; oprichting Raad v. Europa. </a:t>
            </a:r>
          </a:p>
          <a:p>
            <a:r>
              <a:rPr lang="nl-NL" b="1" dirty="0"/>
              <a:t>1949-1950</a:t>
            </a:r>
            <a:r>
              <a:rPr lang="nl-NL" dirty="0"/>
              <a:t>: Oprichting NAVO.</a:t>
            </a:r>
          </a:p>
          <a:p>
            <a:r>
              <a:rPr lang="nl-NL" b="1" dirty="0"/>
              <a:t>1951</a:t>
            </a:r>
            <a:r>
              <a:rPr lang="nl-NL" dirty="0"/>
              <a:t>: Verdrag van Parijs = EGKS-Verdrag (o.b.v. </a:t>
            </a:r>
            <a:r>
              <a:rPr lang="nl-NL" dirty="0" err="1"/>
              <a:t>Schumanplan</a:t>
            </a:r>
            <a:r>
              <a:rPr lang="nl-NL" dirty="0"/>
              <a:t>).</a:t>
            </a:r>
          </a:p>
          <a:p>
            <a:r>
              <a:rPr lang="nl-NL" b="1" dirty="0"/>
              <a:t>1955</a:t>
            </a:r>
            <a:r>
              <a:rPr lang="nl-NL" dirty="0"/>
              <a:t>: Akkoorden v. Parijs; BRD wordt lid van NAVO.</a:t>
            </a:r>
          </a:p>
          <a:p>
            <a:r>
              <a:rPr lang="nl-NL" b="1" dirty="0"/>
              <a:t>1957</a:t>
            </a:r>
            <a:r>
              <a:rPr lang="nl-NL" dirty="0"/>
              <a:t>: Verdragen van Rome = EEG-Verdrag en Euratom-Verdrag.</a:t>
            </a:r>
          </a:p>
          <a:p>
            <a:r>
              <a:rPr lang="nl-NL" b="1" dirty="0"/>
              <a:t>1974</a:t>
            </a:r>
            <a:r>
              <a:rPr lang="nl-NL" dirty="0"/>
              <a:t>: Oprichting Europese Raad.</a:t>
            </a:r>
          </a:p>
          <a:p>
            <a:r>
              <a:rPr lang="nl-NL" b="1" dirty="0"/>
              <a:t>1992</a:t>
            </a:r>
            <a:r>
              <a:rPr lang="nl-NL" dirty="0"/>
              <a:t>: Verdrag van Maastricht = EU-Verdrag, oprichting EU met drie pijlers.</a:t>
            </a:r>
          </a:p>
          <a:p>
            <a:r>
              <a:rPr lang="nl-NL" b="1" dirty="0"/>
              <a:t>2002</a:t>
            </a:r>
            <a:r>
              <a:rPr lang="nl-NL" dirty="0"/>
              <a:t>: Invoering euro in elf lidstaten.</a:t>
            </a:r>
          </a:p>
          <a:p>
            <a:r>
              <a:rPr lang="nl-NL" b="1" dirty="0"/>
              <a:t>2016</a:t>
            </a:r>
            <a:r>
              <a:rPr lang="nl-NL" dirty="0"/>
              <a:t>: </a:t>
            </a:r>
            <a:r>
              <a:rPr lang="nl-NL" dirty="0" err="1"/>
              <a:t>Brexit</a:t>
            </a:r>
            <a:r>
              <a:rPr lang="nl-NL" dirty="0"/>
              <a:t>-referendum in Verenigd Koninkrijk</a:t>
            </a:r>
          </a:p>
          <a:p>
            <a:pPr marL="0" indent="0">
              <a:buNone/>
            </a:pPr>
            <a:endParaRPr lang="nl-NL" sz="600" dirty="0"/>
          </a:p>
          <a:p>
            <a:r>
              <a:rPr lang="nl-NL" dirty="0"/>
              <a:t>Verschillende landen zijn in deze periode toegetreden: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55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44AB0-539F-07B4-4507-8D16471F2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D1EB2651-0862-7637-F2AD-F4CF01F6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2" r="9091" b="1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7CE46-2127-B007-0C23-18B9D9C05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AFAD06-88D7-FCC5-D72E-146E2A79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nl-NL" sz="5400" b="1" dirty="0"/>
              <a:t>Schriftlezingen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6916B2-2971-56D3-6096-005DC9ED8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800" b="1" dirty="0"/>
              <a:t>Oude Testament</a:t>
            </a:r>
            <a:r>
              <a:rPr lang="nl-NL" sz="4800" dirty="0"/>
              <a:t>:</a:t>
            </a:r>
          </a:p>
          <a:p>
            <a:r>
              <a:rPr lang="nl-NL" sz="4800" dirty="0"/>
              <a:t> Daniël 2:1-49</a:t>
            </a:r>
          </a:p>
          <a:p>
            <a:pPr marL="0" indent="0">
              <a:buNone/>
            </a:pPr>
            <a:endParaRPr lang="nl-NL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849B3-52FB-1D95-4076-73F01E27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De institutionele architectuur van de EU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DB2A3F5-FBF0-9957-BE19-A32732A181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919475"/>
              </p:ext>
            </p:extLst>
          </p:nvPr>
        </p:nvGraphicFramePr>
        <p:xfrm>
          <a:off x="316786" y="1763980"/>
          <a:ext cx="1155842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60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BEA4F0-B49B-461C-B15C-7C04CA8D4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01" y="1926770"/>
            <a:ext cx="11609798" cy="4623935"/>
          </a:xfrm>
        </p:spPr>
        <p:txBody>
          <a:bodyPr>
            <a:normAutofit/>
          </a:bodyPr>
          <a:lstStyle/>
          <a:p>
            <a:r>
              <a:rPr lang="nl-NL" b="1" dirty="0"/>
              <a:t>Globalisering</a:t>
            </a:r>
            <a:r>
              <a:rPr lang="nl-NL" dirty="0"/>
              <a:t>: sociale, culturele, wetenschappelijke en humanistische kwesties die de </a:t>
            </a:r>
            <a:r>
              <a:rPr lang="nl-NL" b="1" dirty="0"/>
              <a:t>wereld</a:t>
            </a:r>
            <a:r>
              <a:rPr lang="nl-NL" dirty="0"/>
              <a:t> als een </a:t>
            </a:r>
            <a:r>
              <a:rPr lang="nl-NL" b="1" dirty="0"/>
              <a:t>enkel</a:t>
            </a:r>
            <a:r>
              <a:rPr lang="nl-NL" dirty="0"/>
              <a:t>, </a:t>
            </a:r>
            <a:r>
              <a:rPr lang="nl-NL" b="1" dirty="0"/>
              <a:t>interactief systeem</a:t>
            </a:r>
            <a:r>
              <a:rPr lang="nl-NL" dirty="0"/>
              <a:t> ziet. </a:t>
            </a:r>
          </a:p>
          <a:p>
            <a:r>
              <a:rPr lang="nl-NL" b="1" dirty="0"/>
              <a:t>Kosmopolitisme</a:t>
            </a:r>
            <a:r>
              <a:rPr lang="nl-NL" dirty="0"/>
              <a:t>: gevoel van verbondenheid met de </a:t>
            </a:r>
            <a:r>
              <a:rPr lang="nl-NL" b="1" dirty="0"/>
              <a:t>mensheid in het algemeen</a:t>
            </a:r>
            <a:r>
              <a:rPr lang="nl-NL" dirty="0"/>
              <a:t>, sterker dan gevoel voor nationale/ of regionale identiteit.</a:t>
            </a:r>
          </a:p>
          <a:p>
            <a:r>
              <a:rPr lang="nl-NL" dirty="0"/>
              <a:t>Sinds </a:t>
            </a:r>
            <a:r>
              <a:rPr lang="nl-NL" b="1" dirty="0"/>
              <a:t>1945</a:t>
            </a:r>
            <a:r>
              <a:rPr lang="nl-NL" dirty="0"/>
              <a:t> is het aantal </a:t>
            </a:r>
            <a:r>
              <a:rPr lang="nl-NL" dirty="0">
                <a:highlight>
                  <a:srgbClr val="FFFF00"/>
                </a:highlight>
              </a:rPr>
              <a:t>intergouvernementele</a:t>
            </a:r>
            <a:r>
              <a:rPr lang="nl-NL" dirty="0"/>
              <a:t> en </a:t>
            </a:r>
            <a:r>
              <a:rPr lang="nl-NL" dirty="0">
                <a:highlight>
                  <a:srgbClr val="FFFF00"/>
                </a:highlight>
              </a:rPr>
              <a:t>supranationale</a:t>
            </a:r>
            <a:r>
              <a:rPr lang="nl-NL" dirty="0"/>
              <a:t> organisaties enorm toegenomen: </a:t>
            </a:r>
            <a:r>
              <a:rPr lang="nl-NL" b="1" dirty="0"/>
              <a:t>Verenigde Naties</a:t>
            </a:r>
            <a:r>
              <a:rPr lang="nl-NL" dirty="0"/>
              <a:t>, </a:t>
            </a:r>
            <a:r>
              <a:rPr lang="nl-NL" b="1" dirty="0"/>
              <a:t>Wereldhandelsorganisatie</a:t>
            </a:r>
            <a:r>
              <a:rPr lang="nl-NL" dirty="0"/>
              <a:t>, </a:t>
            </a:r>
            <a:r>
              <a:rPr lang="nl-NL" b="1" dirty="0"/>
              <a:t>Europese Unie</a:t>
            </a:r>
            <a:r>
              <a:rPr lang="nl-NL" dirty="0"/>
              <a:t> etc.</a:t>
            </a:r>
          </a:p>
          <a:p>
            <a:r>
              <a:rPr lang="nl-NL" dirty="0"/>
              <a:t>De Bijbel spreekt over </a:t>
            </a:r>
            <a:r>
              <a:rPr lang="nl-NL" b="1" dirty="0"/>
              <a:t>drie vormen</a:t>
            </a:r>
            <a:r>
              <a:rPr lang="nl-NL" dirty="0"/>
              <a:t> van </a:t>
            </a:r>
            <a:r>
              <a:rPr lang="nl-NL" dirty="0" err="1"/>
              <a:t>globalsime</a:t>
            </a:r>
            <a:r>
              <a:rPr lang="nl-NL" dirty="0"/>
              <a:t> in ‘het laatste der dagen’: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b="1" dirty="0">
                <a:sym typeface="Wingdings" panose="05000000000000000000" pitchFamily="2" charset="2"/>
              </a:rPr>
              <a:t>Politieke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b="1" dirty="0">
                <a:sym typeface="Wingdings" panose="05000000000000000000" pitchFamily="2" charset="2"/>
              </a:rPr>
              <a:t>wereldorde</a:t>
            </a:r>
            <a:r>
              <a:rPr lang="nl-NL" dirty="0">
                <a:sym typeface="Wingdings" panose="05000000000000000000" pitchFamily="2" charset="2"/>
              </a:rPr>
              <a:t> (Op. 13, 17; Dan. 2, 7, 9), </a:t>
            </a:r>
            <a:r>
              <a:rPr lang="nl-NL" b="1" dirty="0">
                <a:sym typeface="Wingdings" panose="05000000000000000000" pitchFamily="2" charset="2"/>
              </a:rPr>
              <a:t>dictatoriaal financieel wereldsysteem</a:t>
            </a:r>
            <a:r>
              <a:rPr lang="nl-NL" dirty="0">
                <a:sym typeface="Wingdings" panose="05000000000000000000" pitchFamily="2" charset="2"/>
              </a:rPr>
              <a:t> (Op. 13), </a:t>
            </a:r>
            <a:r>
              <a:rPr lang="nl-NL" b="1" dirty="0">
                <a:sym typeface="Wingdings" panose="05000000000000000000" pitchFamily="2" charset="2"/>
              </a:rPr>
              <a:t>wereldreligie</a:t>
            </a:r>
            <a:r>
              <a:rPr lang="nl-NL" dirty="0">
                <a:sym typeface="Wingdings" panose="05000000000000000000" pitchFamily="2" charset="2"/>
              </a:rPr>
              <a:t> (Op. 17).</a:t>
            </a:r>
            <a:endParaRPr lang="nl-NL" dirty="0"/>
          </a:p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992DBE-3736-89D7-B495-1AEB8FB4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Mondiale onderlinge verbondenheid: globalisering en wereldburgerschap</a:t>
            </a:r>
          </a:p>
        </p:txBody>
      </p:sp>
    </p:spTree>
    <p:extLst>
      <p:ext uri="{BB962C8B-B14F-4D97-AF65-F5344CB8AC3E}">
        <p14:creationId xmlns:p14="http://schemas.microsoft.com/office/powerpoint/2010/main" val="14881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37C25-014D-416C-BDA2-0A31CCCC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87" y="457359"/>
            <a:ext cx="6324600" cy="1325563"/>
          </a:xfrm>
        </p:spPr>
        <p:txBody>
          <a:bodyPr/>
          <a:lstStyle/>
          <a:p>
            <a:pPr algn="ctr"/>
            <a:r>
              <a:rPr lang="nl-NL" b="1" dirty="0"/>
              <a:t>Wereldreligie: oecumene</a:t>
            </a:r>
            <a:endParaRPr lang="nl-NL" dirty="0"/>
          </a:p>
        </p:txBody>
      </p:sp>
      <p:pic>
        <p:nvPicPr>
          <p:cNvPr id="4" name="Afbeelding 3" descr="Afbeelding met persoon, vloer, groep, poseren&#10;&#10;Automatisch gegenereerde beschrijving">
            <a:extLst>
              <a:ext uri="{FF2B5EF4-FFF2-40B4-BE49-F238E27FC236}">
                <a16:creationId xmlns:a16="http://schemas.microsoft.com/office/drawing/2014/main" id="{9173724F-3521-D1E1-0698-2BA4648C2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48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pic>
        <p:nvPicPr>
          <p:cNvPr id="5" name="Afbeelding 4" descr="Afbeelding met persoon, poseren, groep, staand&#10;&#10;Automatisch gegenereerde beschrijving">
            <a:extLst>
              <a:ext uri="{FF2B5EF4-FFF2-40B4-BE49-F238E27FC236}">
                <a16:creationId xmlns:a16="http://schemas.microsoft.com/office/drawing/2014/main" id="{C508AF8D-9E16-C030-32DD-05A2AAFC3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52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E10AB6-0F4B-83B6-746D-C7FB28970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52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8559C78-D1BA-CEC2-6EA5-F0EEB46E3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37658"/>
            <a:ext cx="7046603" cy="4278085"/>
          </a:xfrm>
        </p:spPr>
        <p:txBody>
          <a:bodyPr>
            <a:normAutofit/>
          </a:bodyPr>
          <a:lstStyle/>
          <a:p>
            <a:r>
              <a:rPr lang="nl-NL" dirty="0"/>
              <a:t>Interreligieuze oecumene: het </a:t>
            </a:r>
            <a:r>
              <a:rPr lang="nl-NL" b="1" dirty="0"/>
              <a:t>naar elkaar toegroeien</a:t>
            </a:r>
            <a:r>
              <a:rPr lang="nl-NL" dirty="0"/>
              <a:t>, elkaar leren verstaan en het </a:t>
            </a:r>
            <a:r>
              <a:rPr lang="nl-NL" b="1" dirty="0"/>
              <a:t>samenwerken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b="1" dirty="0"/>
              <a:t>denominaties / religies</a:t>
            </a:r>
            <a:r>
              <a:rPr lang="nl-NL" dirty="0"/>
              <a:t>.</a:t>
            </a:r>
          </a:p>
          <a:p>
            <a:r>
              <a:rPr lang="nl-NL" dirty="0"/>
              <a:t>Nog een stap verder: </a:t>
            </a:r>
            <a:r>
              <a:rPr lang="nl-NL" b="1" dirty="0"/>
              <a:t>interreligieuze oecumene</a:t>
            </a:r>
            <a:r>
              <a:rPr lang="nl-NL" dirty="0"/>
              <a:t>!</a:t>
            </a:r>
          </a:p>
          <a:p>
            <a:r>
              <a:rPr lang="nl-NL" dirty="0"/>
              <a:t>Het beest uit de zee = de valse profeet (Openbaring 13:1-10; 20:10)</a:t>
            </a:r>
          </a:p>
          <a:p>
            <a:r>
              <a:rPr lang="nl-NL" dirty="0"/>
              <a:t>Het beest uit de aarde = de antichrist (Openbaring 13:11-18; Zacharia 11:17)</a:t>
            </a:r>
          </a:p>
          <a:p>
            <a:endParaRPr lang="nl-NL" dirty="0"/>
          </a:p>
          <a:p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21997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FB2225-9CAA-4454-A1D5-95567FFB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677" y="2291139"/>
            <a:ext cx="6692244" cy="4566859"/>
          </a:xfrm>
        </p:spPr>
        <p:txBody>
          <a:bodyPr>
            <a:normAutofit fontScale="92500"/>
          </a:bodyPr>
          <a:lstStyle/>
          <a:p>
            <a:r>
              <a:rPr lang="nl-NL" sz="2400" i="1" dirty="0"/>
              <a:t>En in de geest bracht hij mij weg naar een woestijn. En ik zag een </a:t>
            </a:r>
            <a:r>
              <a:rPr lang="nl-NL" sz="2400" b="1" i="1" dirty="0"/>
              <a:t>vrouw zitten op een scharlakenrood beest</a:t>
            </a:r>
            <a:r>
              <a:rPr lang="nl-NL" sz="2400" i="1" dirty="0"/>
              <a:t>, dat vol van godslasterlijke namen was, met zeven koppen en tien hoorns. En de vrouw was bekleed met </a:t>
            </a:r>
            <a:r>
              <a:rPr lang="nl-NL" sz="2400" b="1" i="1" dirty="0">
                <a:highlight>
                  <a:srgbClr val="FFFF00"/>
                </a:highlight>
              </a:rPr>
              <a:t>purper en scharlaken</a:t>
            </a:r>
            <a:r>
              <a:rPr lang="nl-NL" sz="2400" i="1" dirty="0"/>
              <a:t>, en getooid met </a:t>
            </a:r>
            <a:r>
              <a:rPr lang="nl-NL" sz="2400" b="1" i="1" dirty="0">
                <a:highlight>
                  <a:srgbClr val="FFFF00"/>
                </a:highlight>
              </a:rPr>
              <a:t>goud</a:t>
            </a:r>
            <a:r>
              <a:rPr lang="nl-NL" sz="2400" i="1" dirty="0">
                <a:highlight>
                  <a:srgbClr val="FFFF00"/>
                </a:highlight>
              </a:rPr>
              <a:t>, </a:t>
            </a:r>
            <a:r>
              <a:rPr lang="nl-NL" sz="2400" b="1" i="1" dirty="0">
                <a:highlight>
                  <a:srgbClr val="FFFF00"/>
                </a:highlight>
              </a:rPr>
              <a:t>edelgesteente</a:t>
            </a:r>
            <a:r>
              <a:rPr lang="nl-NL" sz="2400" i="1" dirty="0">
                <a:highlight>
                  <a:srgbClr val="FFFF00"/>
                </a:highlight>
              </a:rPr>
              <a:t> en </a:t>
            </a:r>
            <a:r>
              <a:rPr lang="nl-NL" sz="2400" b="1" i="1" dirty="0">
                <a:highlight>
                  <a:srgbClr val="FFFF00"/>
                </a:highlight>
              </a:rPr>
              <a:t>parels</a:t>
            </a:r>
            <a:r>
              <a:rPr lang="nl-NL" sz="2400" i="1" dirty="0"/>
              <a:t>, en zij had een </a:t>
            </a:r>
            <a:r>
              <a:rPr lang="nl-NL" sz="2400" b="1" i="1" dirty="0">
                <a:highlight>
                  <a:srgbClr val="FFFF00"/>
                </a:highlight>
              </a:rPr>
              <a:t>gouden drinkbeker</a:t>
            </a:r>
            <a:r>
              <a:rPr lang="nl-NL" sz="2400" i="1" dirty="0"/>
              <a:t> in haar hand, vol van gruwelen en van onreinheid van haar hoererij. En op haar voorhoofd stond een naam geschreven: </a:t>
            </a:r>
            <a:r>
              <a:rPr lang="nl-NL" sz="2400" b="1" i="1" dirty="0"/>
              <a:t>Geheimenis, het grote Babylon</a:t>
            </a:r>
            <a:r>
              <a:rPr lang="nl-NL" sz="2400" i="1" dirty="0"/>
              <a:t>, de </a:t>
            </a:r>
            <a:r>
              <a:rPr lang="nl-NL" sz="2400" b="1" i="1" dirty="0"/>
              <a:t>moeder van de hoeren</a:t>
            </a:r>
            <a:r>
              <a:rPr lang="nl-NL" sz="2400" i="1" dirty="0"/>
              <a:t> en van de </a:t>
            </a:r>
            <a:r>
              <a:rPr lang="nl-NL" sz="2400" b="1" i="1" dirty="0"/>
              <a:t>gruwelen van de aarde</a:t>
            </a:r>
            <a:r>
              <a:rPr lang="nl-NL" sz="2400" i="1" dirty="0"/>
              <a:t>.</a:t>
            </a:r>
            <a:r>
              <a:rPr lang="nl-NL" sz="2400" dirty="0"/>
              <a:t> – </a:t>
            </a:r>
            <a:r>
              <a:rPr lang="nl-NL" sz="2400" b="1" dirty="0"/>
              <a:t>Openbaring 17:3-5 SV</a:t>
            </a:r>
          </a:p>
          <a:p>
            <a:r>
              <a:rPr lang="nl-NL" sz="2400" i="1" dirty="0"/>
              <a:t>Hier is het verstand dat wijsheid heeft: de zeven koppen zijn </a:t>
            </a:r>
            <a:r>
              <a:rPr lang="nl-NL" sz="2400" b="1" i="1" dirty="0">
                <a:highlight>
                  <a:srgbClr val="FFFF00"/>
                </a:highlight>
              </a:rPr>
              <a:t>zeven bergen</a:t>
            </a:r>
            <a:r>
              <a:rPr lang="nl-NL" sz="2400" i="1" dirty="0"/>
              <a:t>, waarop de vrouw zit.</a:t>
            </a:r>
            <a:r>
              <a:rPr lang="nl-NL" sz="2400" dirty="0"/>
              <a:t> – </a:t>
            </a:r>
            <a:r>
              <a:rPr lang="nl-NL" sz="2400" b="1" dirty="0"/>
              <a:t>Openbaring 17:9 SV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D1144C-96F6-42E9-8589-A87440231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7" r="51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5A1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10ADADA3-1176-4823-A53E-A6AD41F6BE65}"/>
              </a:ext>
            </a:extLst>
          </p:cNvPr>
          <p:cNvSpPr txBox="1"/>
          <p:nvPr/>
        </p:nvSpPr>
        <p:spPr>
          <a:xfrm>
            <a:off x="5167901" y="821933"/>
            <a:ext cx="6586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De hoer van Babylon; Geheimenis van het grote Babylon</a:t>
            </a:r>
          </a:p>
        </p:txBody>
      </p:sp>
      <p:pic>
        <p:nvPicPr>
          <p:cNvPr id="2" name="Tijdelijke aanduiding voor inhoud 3">
            <a:extLst>
              <a:ext uri="{FF2B5EF4-FFF2-40B4-BE49-F238E27FC236}">
                <a16:creationId xmlns:a16="http://schemas.microsoft.com/office/drawing/2014/main" id="{C5D0B2F9-FB49-6F1E-7B07-441135B48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"/>
          <a:stretch/>
        </p:blipFill>
        <p:spPr>
          <a:xfrm>
            <a:off x="437610" y="250371"/>
            <a:ext cx="11303932" cy="635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4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A3DE62-ABF0-4107-9A88-089FD298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Rome is </a:t>
            </a:r>
            <a:r>
              <a:rPr lang="en-US" sz="5400" dirty="0" err="1">
                <a:solidFill>
                  <a:srgbClr val="FFFFFF"/>
                </a:solidFill>
              </a:rPr>
              <a:t>gebouwd</a:t>
            </a:r>
            <a:r>
              <a:rPr lang="en-US" sz="5400" dirty="0">
                <a:solidFill>
                  <a:srgbClr val="FFFFFF"/>
                </a:solidFill>
              </a:rPr>
              <a:t> op </a:t>
            </a:r>
            <a:r>
              <a:rPr lang="en-US" sz="5400" dirty="0" err="1">
                <a:solidFill>
                  <a:srgbClr val="FFFFFF"/>
                </a:solidFill>
              </a:rPr>
              <a:t>zeven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heuvels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10403587-41CA-4A87-8E5B-9DD2C05D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01" y="2516536"/>
            <a:ext cx="3998114" cy="381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ijdelijke aanduiding voor inhoud 3" descr="Afbeelding met tekst, natuur&#10;&#10;Automatisch gegenereerde beschrijving">
            <a:extLst>
              <a:ext uri="{FF2B5EF4-FFF2-40B4-BE49-F238E27FC236}">
                <a16:creationId xmlns:a16="http://schemas.microsoft.com/office/drawing/2014/main" id="{32C0CA9E-6AF6-4521-8E81-91F98FA7C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70914" y="3037000"/>
            <a:ext cx="4749076" cy="249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1EC763B1-4EB4-92B9-C207-39DC824AC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6" y="94982"/>
            <a:ext cx="11789227" cy="66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0281C-C257-438D-A097-EF70F124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6495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Het laatste wereldrijk zal vernietigd worden door: de steen = De Here Jezus</a:t>
            </a:r>
            <a:endParaRPr lang="nl-NL" b="1" dirty="0">
              <a:highlight>
                <a:srgbClr val="00FF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F02E25-B2B6-4F38-A727-7BA9BC099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915886"/>
            <a:ext cx="11528950" cy="4433544"/>
          </a:xfrm>
        </p:spPr>
        <p:txBody>
          <a:bodyPr>
            <a:normAutofit fontScale="92500"/>
          </a:bodyPr>
          <a:lstStyle/>
          <a:p>
            <a:r>
              <a:rPr lang="nl-NL" sz="3600" dirty="0"/>
              <a:t>Wie is de steen? </a:t>
            </a:r>
            <a:r>
              <a:rPr lang="nl-NL" sz="3600" dirty="0">
                <a:sym typeface="Wingdings" panose="05000000000000000000" pitchFamily="2" charset="2"/>
              </a:rPr>
              <a:t> Jezus Christus </a:t>
            </a:r>
            <a:r>
              <a:rPr lang="nl-NL" sz="3500" dirty="0">
                <a:sym typeface="Wingdings" panose="05000000000000000000" pitchFamily="2" charset="2"/>
              </a:rPr>
              <a:t>(</a:t>
            </a:r>
            <a:r>
              <a:rPr lang="nl-NL" sz="3500" dirty="0"/>
              <a:t>Psalm 118:22; Matt. 21:42; Jes. 8:14; 1 Sam. 2:2; 2 Sam. 23:3; 1 Petr. 2:6; 1 Kor. 10:4)</a:t>
            </a:r>
            <a:r>
              <a:rPr lang="nl-NL" sz="3600" dirty="0"/>
              <a:t>.</a:t>
            </a:r>
          </a:p>
          <a:p>
            <a:r>
              <a:rPr lang="nl-NL" sz="3600" dirty="0"/>
              <a:t>Hij zal Zijn voet op de olijfberg zetten en Zijn duizendjarig vrederijk vestigen, waar Hij vanuit Jeruzalem zal regeren </a:t>
            </a:r>
            <a:r>
              <a:rPr lang="nl-NL" sz="3500" dirty="0"/>
              <a:t>(Zacharia 14)</a:t>
            </a:r>
            <a:r>
              <a:rPr lang="nl-NL" sz="3600" dirty="0"/>
              <a:t>.</a:t>
            </a:r>
          </a:p>
          <a:p>
            <a:r>
              <a:rPr lang="nl-NL" sz="3600" dirty="0"/>
              <a:t>Bij Zijn wederkomst zal hij het laatste wereldrijk vernietigen en Zijn eigen Duizendjarige Vrederijk vestigen (Jesaja 11; Openbaring 20), de belofte aan David </a:t>
            </a:r>
            <a:r>
              <a:rPr lang="nl-NL" sz="3500" dirty="0"/>
              <a:t>(2 Samuël 7:12-14; 7:29)</a:t>
            </a:r>
            <a:r>
              <a:rPr lang="nl-NL" sz="3600" dirty="0"/>
              <a:t>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E0E00-EF98-34C8-0C56-B006D6D24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36E62BF4-DDDB-8182-37AA-4B56C393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088E59-B196-1F78-1749-7FBA3F66E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0192" y="933994"/>
            <a:ext cx="4806184" cy="1960067"/>
          </a:xfrm>
          <a:noFill/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Het beeld van Nebukadnezar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CA42F9E-01C5-0427-A7DA-587705A90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71577"/>
            <a:ext cx="5617029" cy="1802038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4000" dirty="0">
                <a:solidFill>
                  <a:schemeClr val="bg1"/>
                </a:solidFill>
              </a:rPr>
              <a:t>De wereldrijken geprofeteerd door Daniël</a:t>
            </a:r>
          </a:p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8" name="Picture 4" descr="RAHSIA AKHIR ZAMAN: MIMPI NEBUKADNEZAR, 'VISION' NABI DANIEL DAN TAFSIRAN  NABI DANIEL TENTANG KEDUA-DUANYA">
            <a:extLst>
              <a:ext uri="{FF2B5EF4-FFF2-40B4-BE49-F238E27FC236}">
                <a16:creationId xmlns:a16="http://schemas.microsoft.com/office/drawing/2014/main" id="{0BB0CD52-84D2-1016-32CC-512E89E91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9" r="6908"/>
          <a:stretch>
            <a:fillRect/>
          </a:stretch>
        </p:blipFill>
        <p:spPr bwMode="auto">
          <a:xfrm>
            <a:off x="0" y="-644"/>
            <a:ext cx="4962293" cy="68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45B24-1B67-446C-AEB4-820CA05A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36" y="451233"/>
            <a:ext cx="10947726" cy="1325563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Het boek Daniël: </a:t>
            </a:r>
            <a:r>
              <a:rPr lang="nl-NL" dirty="0"/>
              <a:t>Beeld koning Nebukadnezar en de wereldrijken </a:t>
            </a:r>
            <a:r>
              <a:rPr lang="nl-NL" dirty="0">
                <a:sym typeface="Wingdings" panose="05000000000000000000" pitchFamily="2" charset="2"/>
              </a:rPr>
              <a:t> antichristelijke dictatuur</a:t>
            </a:r>
            <a:r>
              <a:rPr lang="nl-NL" dirty="0"/>
              <a:t> 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2E8DD9-1291-4630-95F0-6F93654F4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35" y="2041596"/>
            <a:ext cx="10947727" cy="4206804"/>
          </a:xfrm>
        </p:spPr>
        <p:txBody>
          <a:bodyPr>
            <a:normAutofit/>
          </a:bodyPr>
          <a:lstStyle/>
          <a:p>
            <a:r>
              <a:rPr lang="nl-NL" sz="3300" b="1" dirty="0">
                <a:sym typeface="Wingdings" panose="05000000000000000000" pitchFamily="2" charset="2"/>
              </a:rPr>
              <a:t>Thema</a:t>
            </a:r>
            <a:r>
              <a:rPr lang="nl-NL" sz="3300" dirty="0">
                <a:sym typeface="Wingdings" panose="05000000000000000000" pitchFamily="2" charset="2"/>
              </a:rPr>
              <a:t>: </a:t>
            </a:r>
            <a:r>
              <a:rPr lang="nl-NL" sz="3300" b="1" dirty="0">
                <a:sym typeface="Wingdings" panose="05000000000000000000" pitchFamily="2" charset="2"/>
              </a:rPr>
              <a:t>Gods soevereiniteit</a:t>
            </a:r>
            <a:r>
              <a:rPr lang="nl-NL" sz="3300" dirty="0">
                <a:sym typeface="Wingdings" panose="05000000000000000000" pitchFamily="2" charset="2"/>
              </a:rPr>
              <a:t> over geschiedenis en koninkrijken. </a:t>
            </a:r>
          </a:p>
          <a:p>
            <a:r>
              <a:rPr lang="nl-NL" sz="3300" dirty="0">
                <a:sym typeface="Wingdings" panose="05000000000000000000" pitchFamily="2" charset="2"/>
              </a:rPr>
              <a:t>Hij benoemt koningen en zet ze af naar Zijn wil (Daniël 2:21; 4:34-37).</a:t>
            </a:r>
          </a:p>
          <a:p>
            <a:r>
              <a:rPr lang="nl-NL" sz="3300" b="1" dirty="0"/>
              <a:t>Visioenen</a:t>
            </a:r>
            <a:r>
              <a:rPr lang="nl-NL" sz="3300" dirty="0"/>
              <a:t> die Daniël zag vanaf begin zijn ballingschap tot derde regeringsjaar koning </a:t>
            </a:r>
            <a:r>
              <a:rPr lang="nl-NL" sz="3300" dirty="0" err="1"/>
              <a:t>Kores</a:t>
            </a:r>
            <a:r>
              <a:rPr lang="nl-NL" sz="3300" dirty="0"/>
              <a:t>.</a:t>
            </a:r>
          </a:p>
          <a:p>
            <a:r>
              <a:rPr lang="nl-NL" sz="3300" dirty="0"/>
              <a:t>Hij verbleef vervolgens aan </a:t>
            </a:r>
            <a:r>
              <a:rPr lang="nl-NL" sz="3300" b="1" dirty="0"/>
              <a:t>Babylonische hof</a:t>
            </a:r>
            <a:r>
              <a:rPr lang="nl-NL" sz="3300" dirty="0"/>
              <a:t>, na val diende hij </a:t>
            </a:r>
            <a:r>
              <a:rPr lang="nl-NL" sz="3300" b="1" dirty="0" err="1"/>
              <a:t>Medo</a:t>
            </a:r>
            <a:r>
              <a:rPr lang="nl-NL" sz="3300" b="1" dirty="0"/>
              <a:t>-Perzische Rijk</a:t>
            </a:r>
            <a:r>
              <a:rPr lang="nl-NL" sz="3300" dirty="0"/>
              <a:t> dat daarop volgde. </a:t>
            </a:r>
          </a:p>
        </p:txBody>
      </p:sp>
    </p:spTree>
    <p:extLst>
      <p:ext uri="{BB962C8B-B14F-4D97-AF65-F5344CB8AC3E}">
        <p14:creationId xmlns:p14="http://schemas.microsoft.com/office/powerpoint/2010/main" val="23094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57C2-CCA6-0E10-3270-076D2F13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45BF9-7BA5-0441-6B22-11B2DAE1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376"/>
            <a:ext cx="10515600" cy="1325563"/>
          </a:xfrm>
        </p:spPr>
        <p:txBody>
          <a:bodyPr/>
          <a:lstStyle/>
          <a:p>
            <a:pPr algn="ctr"/>
            <a:r>
              <a:rPr lang="nl-NL" b="1" dirty="0"/>
              <a:t>De rol van de overheid en de politiek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4724C2-9451-0B55-D070-459E229C7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37" y="1774372"/>
            <a:ext cx="10947725" cy="4452257"/>
          </a:xfrm>
        </p:spPr>
        <p:txBody>
          <a:bodyPr>
            <a:normAutofit lnSpcReduction="10000"/>
          </a:bodyPr>
          <a:lstStyle/>
          <a:p>
            <a:r>
              <a:rPr lang="nl-NL" sz="3200" dirty="0"/>
              <a:t>Een </a:t>
            </a:r>
            <a:r>
              <a:rPr lang="nl-NL" sz="3200" b="1" dirty="0"/>
              <a:t>situatie</a:t>
            </a:r>
            <a:r>
              <a:rPr lang="nl-NL" sz="3200" dirty="0"/>
              <a:t> waarbij de overheid betrokken is of zou moeten zijn?</a:t>
            </a:r>
            <a:endParaRPr lang="en-US" sz="3200" dirty="0"/>
          </a:p>
          <a:p>
            <a:r>
              <a:rPr lang="nl-NL" sz="3200" dirty="0"/>
              <a:t>Het </a:t>
            </a:r>
            <a:r>
              <a:rPr lang="nl-NL" sz="3200" b="1" dirty="0"/>
              <a:t>overheidsbeleid</a:t>
            </a:r>
            <a:r>
              <a:rPr lang="nl-NL" sz="3200" dirty="0"/>
              <a:t>, alsmede de </a:t>
            </a:r>
            <a:r>
              <a:rPr lang="nl-NL" sz="3200" b="1" dirty="0"/>
              <a:t>totstandkoming</a:t>
            </a:r>
            <a:r>
              <a:rPr lang="nl-NL" sz="3200" dirty="0"/>
              <a:t> en </a:t>
            </a:r>
            <a:r>
              <a:rPr lang="nl-NL" sz="3200" b="1" dirty="0"/>
              <a:t>effecten</a:t>
            </a:r>
            <a:r>
              <a:rPr lang="nl-NL" sz="3200" dirty="0"/>
              <a:t> ervan?</a:t>
            </a:r>
            <a:endParaRPr lang="en-US" sz="3200" dirty="0"/>
          </a:p>
          <a:p>
            <a:r>
              <a:rPr lang="nl-NL" sz="3200" dirty="0"/>
              <a:t>Elke mengeling van </a:t>
            </a:r>
            <a:r>
              <a:rPr lang="nl-NL" sz="3200" b="1" dirty="0"/>
              <a:t>conflict</a:t>
            </a:r>
            <a:r>
              <a:rPr lang="nl-NL" sz="3200" dirty="0"/>
              <a:t> en </a:t>
            </a:r>
            <a:r>
              <a:rPr lang="nl-NL" sz="3200" b="1" dirty="0"/>
              <a:t>samenwerking</a:t>
            </a:r>
            <a:r>
              <a:rPr lang="nl-NL" sz="3200" dirty="0"/>
              <a:t>?</a:t>
            </a:r>
            <a:endParaRPr lang="en-US" sz="3200" dirty="0"/>
          </a:p>
          <a:p>
            <a:r>
              <a:rPr lang="nl-NL" sz="3200" dirty="0"/>
              <a:t>Het </a:t>
            </a:r>
            <a:r>
              <a:rPr lang="nl-NL" sz="3200" b="1" dirty="0">
                <a:highlight>
                  <a:srgbClr val="FFFF00"/>
                </a:highlight>
              </a:rPr>
              <a:t>vormen</a:t>
            </a:r>
            <a:r>
              <a:rPr lang="nl-NL" sz="3200" dirty="0">
                <a:highlight>
                  <a:srgbClr val="FFFF00"/>
                </a:highlight>
              </a:rPr>
              <a:t> en </a:t>
            </a:r>
            <a:r>
              <a:rPr lang="nl-NL" sz="3200" b="1" dirty="0">
                <a:highlight>
                  <a:srgbClr val="FFFF00"/>
                </a:highlight>
              </a:rPr>
              <a:t>verdelen</a:t>
            </a:r>
            <a:r>
              <a:rPr lang="nl-NL" sz="3200" dirty="0">
                <a:highlight>
                  <a:srgbClr val="FFFF00"/>
                </a:highlight>
              </a:rPr>
              <a:t> van </a:t>
            </a:r>
            <a:r>
              <a:rPr lang="nl-NL" sz="3200" b="1" dirty="0">
                <a:highlight>
                  <a:srgbClr val="FFFF00"/>
                </a:highlight>
              </a:rPr>
              <a:t>macht</a:t>
            </a:r>
            <a:r>
              <a:rPr lang="nl-NL" sz="3200" dirty="0"/>
              <a:t>?</a:t>
            </a:r>
            <a:endParaRPr lang="en-US" sz="3200" dirty="0"/>
          </a:p>
          <a:p>
            <a:pPr lvl="0"/>
            <a:r>
              <a:rPr lang="nl-NL" sz="3200" dirty="0"/>
              <a:t>De gezaghebbende </a:t>
            </a:r>
            <a:r>
              <a:rPr lang="nl-NL" sz="3200" b="1" dirty="0"/>
              <a:t>toedeling van waarden </a:t>
            </a:r>
            <a:r>
              <a:rPr lang="nl-NL" sz="3200" dirty="0"/>
              <a:t>voor een samenleving?</a:t>
            </a:r>
          </a:p>
          <a:p>
            <a:pPr lvl="0"/>
            <a:r>
              <a:rPr lang="nl-NL" sz="3200" dirty="0"/>
              <a:t>Het oplossen van </a:t>
            </a:r>
            <a:r>
              <a:rPr lang="nl-NL" sz="3200" b="1" dirty="0"/>
              <a:t>collectieve-actieproblemen</a:t>
            </a:r>
            <a:r>
              <a:rPr lang="nl-NL" sz="3200" dirty="0"/>
              <a:t>?</a:t>
            </a:r>
            <a:endParaRPr lang="en-US" sz="3200" dirty="0"/>
          </a:p>
          <a:p>
            <a:pPr lvl="0"/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47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6A22A-34E0-989F-1A35-8D46B559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3">
            <a:extLst>
              <a:ext uri="{FF2B5EF4-FFF2-40B4-BE49-F238E27FC236}">
                <a16:creationId xmlns:a16="http://schemas.microsoft.com/office/drawing/2014/main" id="{15A35B02-877E-D554-C1D9-EAA547405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D03A43-8101-8D6E-5C2B-45DE69221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0192" y="933994"/>
            <a:ext cx="4806184" cy="1960067"/>
          </a:xfrm>
          <a:noFill/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Het beeld van Nebukadnezar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68D471-74D2-2570-DCFE-C773EB3CF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71577"/>
            <a:ext cx="5617029" cy="1802038"/>
          </a:xfrm>
          <a:noFill/>
        </p:spPr>
        <p:txBody>
          <a:bodyPr>
            <a:normAutofit/>
          </a:bodyPr>
          <a:lstStyle/>
          <a:p>
            <a:pPr algn="l"/>
            <a:r>
              <a:rPr lang="nl-NL" sz="4000" dirty="0">
                <a:solidFill>
                  <a:schemeClr val="bg1"/>
                </a:solidFill>
              </a:rPr>
              <a:t>De wereldrijken geprofeteerd door Daniël</a:t>
            </a:r>
          </a:p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8" name="Picture 4" descr="RAHSIA AKHIR ZAMAN: MIMPI NEBUKADNEZAR, 'VISION' NABI DANIEL DAN TAFSIRAN  NABI DANIEL TENTANG KEDUA-DUANYA">
            <a:extLst>
              <a:ext uri="{FF2B5EF4-FFF2-40B4-BE49-F238E27FC236}">
                <a16:creationId xmlns:a16="http://schemas.microsoft.com/office/drawing/2014/main" id="{0F3F4358-BE9D-8A4F-257C-F69B45B50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9" r="6908"/>
          <a:stretch>
            <a:fillRect/>
          </a:stretch>
        </p:blipFill>
        <p:spPr bwMode="auto">
          <a:xfrm>
            <a:off x="0" y="-644"/>
            <a:ext cx="4962293" cy="68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6297C-1F3D-D74F-0421-A025563AF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2A719-91B3-310A-81D8-5BCCF0F5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2062AD-CA59-BC60-CB6B-7F203E48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Hegemonie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verschillende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koninkrijken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30EC99-C302-7DF8-49CC-D945C502C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1">
            <a:extLst>
              <a:ext uri="{FF2B5EF4-FFF2-40B4-BE49-F238E27FC236}">
                <a16:creationId xmlns:a16="http://schemas.microsoft.com/office/drawing/2014/main" id="{2A78B405-9702-0D30-13FB-C55C36412AAE}"/>
              </a:ext>
            </a:extLst>
          </p:cNvPr>
          <p:cNvSpPr txBox="1">
            <a:spLocks/>
          </p:cNvSpPr>
          <p:nvPr/>
        </p:nvSpPr>
        <p:spPr>
          <a:xfrm>
            <a:off x="1170071" y="3877725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err="1">
                <a:solidFill>
                  <a:srgbClr val="FFFFFF"/>
                </a:solidFill>
              </a:rPr>
              <a:t>Beeld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droom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Nebukadnezar</a:t>
            </a:r>
            <a:br>
              <a:rPr lang="en-US" sz="3300" dirty="0">
                <a:solidFill>
                  <a:srgbClr val="FFFFFF"/>
                </a:solidFill>
              </a:rPr>
            </a:br>
            <a:r>
              <a:rPr lang="en-US" sz="3300" dirty="0">
                <a:solidFill>
                  <a:srgbClr val="FFFFFF"/>
                </a:solidFill>
              </a:rPr>
              <a:t>(Daniël 2:31-45)</a:t>
            </a:r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A34E04C3-3542-7D7E-9009-FF6A54BF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228" y="420950"/>
            <a:ext cx="6987687" cy="601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01EBBDE-9960-DDB5-2275-03E1601BC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501" y="217713"/>
            <a:ext cx="4734040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oud, steen&#10;&#10;Automatisch gegenereerde beschrijving">
            <a:extLst>
              <a:ext uri="{FF2B5EF4-FFF2-40B4-BE49-F238E27FC236}">
                <a16:creationId xmlns:a16="http://schemas.microsoft.com/office/drawing/2014/main" id="{4B8361DE-79B2-4A4B-8074-7E553A42A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" r="6043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C9843D-34C3-494E-8D0C-A2BD6B6D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nl-NL" sz="3600" b="1" dirty="0"/>
              <a:t>Goud </a:t>
            </a:r>
            <a:r>
              <a:rPr lang="nl-NL" sz="3600" b="1" dirty="0">
                <a:sym typeface="Wingdings" panose="05000000000000000000" pitchFamily="2" charset="2"/>
              </a:rPr>
              <a:t> Babylon (Nebukadnézar)</a:t>
            </a:r>
            <a:r>
              <a:rPr lang="nl-NL" sz="3600" b="1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F3035B-6A9C-4B74-B417-E2736D88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35" y="4856921"/>
            <a:ext cx="9998156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i="1" dirty="0"/>
              <a:t>En overal, waar mensenkinderen wonen, heeft Hij de beesten des </a:t>
            </a:r>
            <a:r>
              <a:rPr lang="nl-NL" sz="2400" i="1" dirty="0" err="1"/>
              <a:t>velds</a:t>
            </a:r>
            <a:r>
              <a:rPr lang="nl-NL" sz="2400" i="1" dirty="0"/>
              <a:t> en de vogelen des hemels in uw hand gegeven; en Hij heeft u gesteld tot een heerser over al dezelve; </a:t>
            </a:r>
            <a:r>
              <a:rPr lang="nl-NL" sz="2400" b="1" i="1" dirty="0">
                <a:highlight>
                  <a:srgbClr val="FF00FF"/>
                </a:highlight>
              </a:rPr>
              <a:t>gij zijt dat gouden hoofd</a:t>
            </a:r>
            <a:r>
              <a:rPr lang="nl-NL" sz="2400" i="1" dirty="0"/>
              <a:t>. </a:t>
            </a:r>
            <a:r>
              <a:rPr lang="nl-NL" sz="2400" dirty="0"/>
              <a:t>– </a:t>
            </a:r>
            <a:r>
              <a:rPr lang="nl-NL" sz="2400" b="1" dirty="0"/>
              <a:t>Daniël 2:38 SV</a:t>
            </a:r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69621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76A35A-7000-4FA1-A433-306E8A61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35" y="263271"/>
            <a:ext cx="1159353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Zilver </a:t>
            </a:r>
            <a:r>
              <a:rPr lang="nl-NL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nl-NL" dirty="0" err="1">
                <a:solidFill>
                  <a:schemeClr val="bg1"/>
                </a:solidFill>
                <a:sym typeface="Wingdings" panose="05000000000000000000" pitchFamily="2" charset="2"/>
              </a:rPr>
              <a:t>Medo</a:t>
            </a:r>
            <a:r>
              <a:rPr lang="nl-NL" dirty="0">
                <a:solidFill>
                  <a:schemeClr val="bg1"/>
                </a:solidFill>
                <a:sym typeface="Wingdings" panose="05000000000000000000" pitchFamily="2" charset="2"/>
              </a:rPr>
              <a:t>-Perzische Rijk (</a:t>
            </a:r>
            <a:r>
              <a:rPr lang="nl-NL" dirty="0" err="1">
                <a:solidFill>
                  <a:schemeClr val="bg1"/>
                </a:solidFill>
                <a:sym typeface="Wingdings" panose="05000000000000000000" pitchFamily="2" charset="2"/>
              </a:rPr>
              <a:t>Kores</a:t>
            </a:r>
            <a:r>
              <a:rPr lang="nl-NL" dirty="0">
                <a:solidFill>
                  <a:schemeClr val="bg1"/>
                </a:solidFill>
                <a:sym typeface="Wingdings" panose="05000000000000000000" pitchFamily="2" charset="2"/>
              </a:rPr>
              <a:t>, later Darius)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094DDF-D436-4827-987C-6E557563E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6" y="2211542"/>
            <a:ext cx="6520895" cy="4319812"/>
          </a:xfrm>
        </p:spPr>
        <p:txBody>
          <a:bodyPr anchor="ctr">
            <a:normAutofit/>
          </a:bodyPr>
          <a:lstStyle/>
          <a:p>
            <a:r>
              <a:rPr lang="nl-NL" sz="2700" i="1" dirty="0"/>
              <a:t>Na u zal een </a:t>
            </a:r>
            <a:r>
              <a:rPr lang="nl-NL" sz="2700" b="1" i="1" dirty="0">
                <a:highlight>
                  <a:srgbClr val="FFFF00"/>
                </a:highlight>
              </a:rPr>
              <a:t>ander koninkrijk</a:t>
            </a:r>
            <a:r>
              <a:rPr lang="nl-NL" sz="2700" i="1" dirty="0"/>
              <a:t> opkomen, lager in waarde dan het uwe. (…)                  </a:t>
            </a:r>
            <a:r>
              <a:rPr lang="nl-NL" sz="2700" dirty="0"/>
              <a:t>– </a:t>
            </a:r>
            <a:r>
              <a:rPr lang="nl-NL" sz="2700" b="1" dirty="0"/>
              <a:t>Daniël 2:39 SV</a:t>
            </a:r>
          </a:p>
          <a:p>
            <a:r>
              <a:rPr lang="nl-NL" sz="2700" i="1" dirty="0"/>
              <a:t>PERES; uw koninkrijk is verdeeld, en het is </a:t>
            </a:r>
            <a:r>
              <a:rPr lang="nl-NL" sz="2700" b="1" i="1" dirty="0">
                <a:highlight>
                  <a:srgbClr val="FFFF00"/>
                </a:highlight>
              </a:rPr>
              <a:t>den Meden en den Perzen</a:t>
            </a:r>
            <a:r>
              <a:rPr lang="nl-NL" sz="2700" i="1" dirty="0"/>
              <a:t> gegeven.</a:t>
            </a:r>
            <a:r>
              <a:rPr lang="nl-NL" sz="2700" dirty="0"/>
              <a:t>               – </a:t>
            </a:r>
            <a:r>
              <a:rPr lang="nl-NL" sz="2700" b="1" dirty="0"/>
              <a:t>Daniël 5:28 SV</a:t>
            </a:r>
          </a:p>
          <a:p>
            <a:r>
              <a:rPr lang="nl-NL" sz="2700" i="1" dirty="0"/>
              <a:t>In dienzelfden nacht, werd </a:t>
            </a:r>
            <a:r>
              <a:rPr lang="nl-NL" sz="2700" b="1" i="1" dirty="0" err="1"/>
              <a:t>Belsazar</a:t>
            </a:r>
            <a:r>
              <a:rPr lang="nl-NL" sz="2700" i="1" dirty="0"/>
              <a:t>, der Chaldeeën koning, gedood. </a:t>
            </a:r>
            <a:r>
              <a:rPr lang="nl-NL" sz="2700" dirty="0"/>
              <a:t>- </a:t>
            </a:r>
            <a:r>
              <a:rPr lang="nl-NL" sz="2700" b="1" dirty="0"/>
              <a:t>Daniël 5:30 SV</a:t>
            </a:r>
          </a:p>
          <a:p>
            <a:r>
              <a:rPr lang="nl-NL" sz="2700" i="1" dirty="0"/>
              <a:t>Alzo zegt de HEERE tot Zijn gezalfde, tot </a:t>
            </a:r>
            <a:r>
              <a:rPr lang="nl-NL" sz="2700" b="1" i="1" dirty="0" err="1">
                <a:highlight>
                  <a:srgbClr val="FFFF00"/>
                </a:highlight>
              </a:rPr>
              <a:t>Kores</a:t>
            </a:r>
            <a:r>
              <a:rPr lang="nl-NL" sz="2700" i="1" dirty="0"/>
              <a:t>, (…) </a:t>
            </a:r>
            <a:r>
              <a:rPr lang="nl-NL" sz="2700" dirty="0"/>
              <a:t>- </a:t>
            </a:r>
            <a:r>
              <a:rPr lang="nl-NL" sz="2700" b="1" dirty="0"/>
              <a:t>Jesaja 45:1 SV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219A31-D7ED-4752-86ED-B876D7277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91" r="1" b="1"/>
          <a:stretch/>
        </p:blipFill>
        <p:spPr>
          <a:xfrm>
            <a:off x="6842167" y="2361548"/>
            <a:ext cx="5015484" cy="390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0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1C3105-4212-4635-958B-105D21913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16150"/>
            <a:ext cx="5607050" cy="1807305"/>
          </a:xfrm>
        </p:spPr>
        <p:txBody>
          <a:bodyPr>
            <a:normAutofit/>
          </a:bodyPr>
          <a:lstStyle/>
          <a:p>
            <a:r>
              <a:rPr lang="nl-NL" b="1" dirty="0"/>
              <a:t>Brons </a:t>
            </a:r>
            <a:r>
              <a:rPr lang="nl-NL" b="1" dirty="0">
                <a:sym typeface="Wingdings" panose="05000000000000000000" pitchFamily="2" charset="2"/>
              </a:rPr>
              <a:t> Griekenland (Alexander de Grote)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2CB312-EEEB-4C77-9F95-64A40890B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52" y="2023455"/>
            <a:ext cx="5886255" cy="45365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i="1" dirty="0"/>
              <a:t>(…) Daarna nog een ander, het </a:t>
            </a:r>
            <a:r>
              <a:rPr lang="nl-NL" b="1" i="1" dirty="0">
                <a:highlight>
                  <a:srgbClr val="FFFF00"/>
                </a:highlight>
              </a:rPr>
              <a:t>derde koninkrijk</a:t>
            </a:r>
            <a:r>
              <a:rPr lang="nl-NL" i="1" dirty="0"/>
              <a:t>, </a:t>
            </a:r>
            <a:r>
              <a:rPr lang="nl-NL" b="1" i="1" dirty="0">
                <a:highlight>
                  <a:srgbClr val="FFFF00"/>
                </a:highlight>
              </a:rPr>
              <a:t>van brons</a:t>
            </a:r>
            <a:r>
              <a:rPr lang="nl-NL" i="1" dirty="0"/>
              <a:t>, dat heersen zal over de hele aarde. </a:t>
            </a:r>
            <a:r>
              <a:rPr lang="nl-NL" dirty="0"/>
              <a:t>– </a:t>
            </a:r>
            <a:r>
              <a:rPr lang="nl-NL" b="1" dirty="0"/>
              <a:t>Daniël 2:39 SV</a:t>
            </a:r>
          </a:p>
          <a:p>
            <a:pPr>
              <a:lnSpc>
                <a:spcPct val="100000"/>
              </a:lnSpc>
            </a:pPr>
            <a:r>
              <a:rPr lang="nl-NL" i="1" dirty="0"/>
              <a:t>(…) er zullen nog drie koningen in Perzië staan, en de </a:t>
            </a:r>
            <a:r>
              <a:rPr lang="nl-NL" b="1" i="1" dirty="0">
                <a:highlight>
                  <a:srgbClr val="FFFF00"/>
                </a:highlight>
              </a:rPr>
              <a:t>vierde</a:t>
            </a:r>
            <a:r>
              <a:rPr lang="nl-NL" i="1" dirty="0"/>
              <a:t> zal verrijkt worden met groten rijkdom, (…) zal hij ze allen verwekken </a:t>
            </a:r>
            <a:r>
              <a:rPr lang="nl-NL" b="1" i="1" dirty="0"/>
              <a:t>tegen het </a:t>
            </a:r>
            <a:r>
              <a:rPr lang="nl-NL" b="1" i="1" dirty="0">
                <a:highlight>
                  <a:srgbClr val="FFFF00"/>
                </a:highlight>
              </a:rPr>
              <a:t>koninkrijk van Griekenland</a:t>
            </a:r>
            <a:r>
              <a:rPr lang="nl-NL" i="1" dirty="0"/>
              <a:t>. (…)                           </a:t>
            </a:r>
            <a:r>
              <a:rPr lang="nl-NL" dirty="0"/>
              <a:t>– </a:t>
            </a:r>
            <a:r>
              <a:rPr lang="nl-NL" b="1" dirty="0"/>
              <a:t>Daniël 11:2-3 SV</a:t>
            </a:r>
          </a:p>
          <a:p>
            <a:endParaRPr lang="nl-NL" sz="1700" b="1" dirty="0"/>
          </a:p>
          <a:p>
            <a:endParaRPr lang="nl-NL" sz="17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AEA5F5-1368-44F4-9049-2C41B40E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0" r="3424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41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12040</TotalTime>
  <Words>1659</Words>
  <Application>Microsoft Office PowerPoint</Application>
  <PresentationFormat>Breedbeeld</PresentationFormat>
  <Paragraphs>111</Paragraphs>
  <Slides>26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Kantoorthema</vt:lpstr>
      <vt:lpstr>Kantoorthema</vt:lpstr>
      <vt:lpstr>Het beeld van Nebukadnezar</vt:lpstr>
      <vt:lpstr>Schriftlezingen</vt:lpstr>
      <vt:lpstr>Het boek Daniël: Beeld koning Nebukadnezar en de wereldrijken  antichristelijke dictatuur </vt:lpstr>
      <vt:lpstr>De rol van de overheid en de politiek</vt:lpstr>
      <vt:lpstr>Het beeld van Nebukadnezar</vt:lpstr>
      <vt:lpstr>Hegemonie verschillende koninkrijken</vt:lpstr>
      <vt:lpstr>Goud  Babylon (Nebukadnézar) </vt:lpstr>
      <vt:lpstr>Zilver  Medo-Perzische Rijk (Kores, later Darius)</vt:lpstr>
      <vt:lpstr>Brons  Griekenland (Alexander de Grote)</vt:lpstr>
      <vt:lpstr>IJzer  Romeinse Rijk (Herodus, Pilatus etc.)</vt:lpstr>
      <vt:lpstr>Het beeld van Nebukadnezar</vt:lpstr>
      <vt:lpstr>Daniël 2 en 7 betrekking op: Openbaring 13, 17 en 19 – Herstelde Romeinse Rijk </vt:lpstr>
      <vt:lpstr>De droom van Nebukadnezar: twee verklaringen</vt:lpstr>
      <vt:lpstr>Bijbelse profetie: het Romeinse rijk is  het laatste wereldrijk op aarde</vt:lpstr>
      <vt:lpstr>De verklaring van het hiaat in Daniël 2</vt:lpstr>
      <vt:lpstr>De verklaring van het hiaat in Daniël 2</vt:lpstr>
      <vt:lpstr>Daniël 2 is Bijbels-profetisch actueel</vt:lpstr>
      <vt:lpstr>IJzer en Leem: herstelde Romeinse Rijk </vt:lpstr>
      <vt:lpstr>Het ontwaken van Europa: Europese integratie</vt:lpstr>
      <vt:lpstr>De institutionele architectuur van de EU</vt:lpstr>
      <vt:lpstr>Mondiale onderlinge verbondenheid: globalisering en wereldburgerschap</vt:lpstr>
      <vt:lpstr>Wereldreligie: oecumene</vt:lpstr>
      <vt:lpstr>PowerPoint-presentatie</vt:lpstr>
      <vt:lpstr>Rome is gebouwd op zeven heuvels</vt:lpstr>
      <vt:lpstr>Het laatste wereldrijk zal vernietigd worden door: de steen = De Here Jezus</vt:lpstr>
      <vt:lpstr>Het beeld van Nebukadnezar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Freddy Fred</dc:creator>
  <cp:lastModifiedBy>Administrator</cp:lastModifiedBy>
  <cp:revision>416</cp:revision>
  <dcterms:created xsi:type="dcterms:W3CDTF">2021-07-09T00:09:49Z</dcterms:created>
  <dcterms:modified xsi:type="dcterms:W3CDTF">2025-08-31T07:44:10Z</dcterms:modified>
</cp:coreProperties>
</file>